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1.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7.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9"/>
  </p:notesMasterIdLst>
  <p:sldIdLst>
    <p:sldId id="324" r:id="rId5"/>
    <p:sldId id="297" r:id="rId6"/>
    <p:sldId id="4673" r:id="rId7"/>
    <p:sldId id="4674" r:id="rId8"/>
    <p:sldId id="4675" r:id="rId9"/>
    <p:sldId id="4707" r:id="rId10"/>
    <p:sldId id="4689" r:id="rId11"/>
    <p:sldId id="329" r:id="rId12"/>
    <p:sldId id="4668" r:id="rId13"/>
    <p:sldId id="4671" r:id="rId14"/>
    <p:sldId id="4688" r:id="rId15"/>
    <p:sldId id="4690" r:id="rId16"/>
    <p:sldId id="4648" r:id="rId17"/>
    <p:sldId id="4676" r:id="rId18"/>
    <p:sldId id="4677" r:id="rId19"/>
    <p:sldId id="4656" r:id="rId20"/>
    <p:sldId id="4691" r:id="rId21"/>
    <p:sldId id="1752" r:id="rId22"/>
    <p:sldId id="4657" r:id="rId23"/>
    <p:sldId id="2231" r:id="rId24"/>
    <p:sldId id="4578" r:id="rId25"/>
    <p:sldId id="4662" r:id="rId26"/>
    <p:sldId id="4579" r:id="rId27"/>
    <p:sldId id="1986" r:id="rId28"/>
    <p:sldId id="4663" r:id="rId29"/>
    <p:sldId id="1985" r:id="rId30"/>
    <p:sldId id="4678" r:id="rId31"/>
    <p:sldId id="1981" r:id="rId32"/>
    <p:sldId id="1989" r:id="rId33"/>
    <p:sldId id="1987" r:id="rId34"/>
    <p:sldId id="4580" r:id="rId35"/>
    <p:sldId id="4680" r:id="rId36"/>
    <p:sldId id="4683" r:id="rId37"/>
    <p:sldId id="4681" r:id="rId38"/>
    <p:sldId id="4682" r:id="rId39"/>
    <p:sldId id="4584" r:id="rId40"/>
    <p:sldId id="4585" r:id="rId41"/>
    <p:sldId id="4586" r:id="rId42"/>
    <p:sldId id="4700" r:id="rId43"/>
    <p:sldId id="4587" r:id="rId44"/>
    <p:sldId id="4591" r:id="rId45"/>
    <p:sldId id="4684" r:id="rId46"/>
    <p:sldId id="1965" r:id="rId47"/>
    <p:sldId id="1795" r:id="rId48"/>
    <p:sldId id="4685" r:id="rId49"/>
    <p:sldId id="4601" r:id="rId50"/>
    <p:sldId id="4605" r:id="rId51"/>
    <p:sldId id="1966" r:id="rId52"/>
    <p:sldId id="4602" r:id="rId53"/>
    <p:sldId id="4592" r:id="rId54"/>
    <p:sldId id="4701" r:id="rId55"/>
    <p:sldId id="4588" r:id="rId56"/>
    <p:sldId id="4593" r:id="rId57"/>
    <p:sldId id="4666" r:id="rId58"/>
    <p:sldId id="4658" r:id="rId59"/>
    <p:sldId id="4604" r:id="rId60"/>
    <p:sldId id="1968" r:id="rId61"/>
    <p:sldId id="1952" r:id="rId62"/>
    <p:sldId id="4659" r:id="rId63"/>
    <p:sldId id="1964" r:id="rId64"/>
    <p:sldId id="4699" r:id="rId65"/>
    <p:sldId id="1962" r:id="rId66"/>
    <p:sldId id="4596" r:id="rId67"/>
    <p:sldId id="4702" r:id="rId68"/>
    <p:sldId id="4589" r:id="rId69"/>
    <p:sldId id="4594" r:id="rId70"/>
    <p:sldId id="4665" r:id="rId71"/>
    <p:sldId id="4607" r:id="rId72"/>
    <p:sldId id="4608" r:id="rId73"/>
    <p:sldId id="4609" r:id="rId74"/>
    <p:sldId id="4611" r:id="rId75"/>
    <p:sldId id="4613" r:id="rId76"/>
    <p:sldId id="4614" r:id="rId77"/>
    <p:sldId id="4708" r:id="rId78"/>
    <p:sldId id="4687" r:id="rId79"/>
    <p:sldId id="4623" r:id="rId80"/>
    <p:sldId id="4631" r:id="rId81"/>
    <p:sldId id="4632" r:id="rId82"/>
    <p:sldId id="4638" r:id="rId83"/>
    <p:sldId id="4639" r:id="rId84"/>
    <p:sldId id="4703" r:id="rId85"/>
    <p:sldId id="4692" r:id="rId86"/>
    <p:sldId id="4590" r:id="rId87"/>
    <p:sldId id="4664" r:id="rId88"/>
    <p:sldId id="1866" r:id="rId89"/>
    <p:sldId id="4651" r:id="rId90"/>
    <p:sldId id="4661" r:id="rId91"/>
    <p:sldId id="4694" r:id="rId92"/>
    <p:sldId id="4704" r:id="rId93"/>
    <p:sldId id="4652" r:id="rId94"/>
    <p:sldId id="1869" r:id="rId95"/>
    <p:sldId id="4697" r:id="rId96"/>
    <p:sldId id="1955" r:id="rId97"/>
    <p:sldId id="1956" r:id="rId98"/>
    <p:sldId id="4705" r:id="rId99"/>
    <p:sldId id="4653" r:id="rId100"/>
    <p:sldId id="4695" r:id="rId101"/>
    <p:sldId id="1908" r:id="rId102"/>
    <p:sldId id="1871" r:id="rId103"/>
    <p:sldId id="4696" r:id="rId104"/>
    <p:sldId id="4706" r:id="rId105"/>
    <p:sldId id="4679" r:id="rId106"/>
    <p:sldId id="2049" r:id="rId107"/>
    <p:sldId id="290" r:id="rId108"/>
  </p:sldIdLst>
  <p:sldSz cx="14630400" cy="8229600"/>
  <p:notesSz cx="6858000" cy="9144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1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BA9"/>
    <a:srgbClr val="ED7D31"/>
    <a:srgbClr val="F20017"/>
    <a:srgbClr val="A5A5A5"/>
    <a:srgbClr val="4472C4"/>
    <a:srgbClr val="73A5CC"/>
    <a:srgbClr val="94AF2A"/>
    <a:srgbClr val="700017"/>
    <a:srgbClr val="CD0920"/>
    <a:srgbClr val="88A65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6D2CE6-EA57-4CCB-A68A-3265BE79E766}" v="8" dt="2023-10-23T18:50:04.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72" y="66"/>
      </p:cViewPr>
      <p:guideLst>
        <p:guide orient="horz" pos="2160"/>
        <p:guide pos="3840"/>
        <p:guide orient="horz" pos="2592"/>
        <p:guide pos="105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3600" b="1" i="0" u="none" strike="noStrike" kern="1200" spc="0" baseline="0" dirty="0">
                <a:solidFill>
                  <a:srgbClr val="3D7AA9"/>
                </a:solidFill>
                <a:latin typeface="Arial" panose="020B0604020202020204" pitchFamily="34" charset="0"/>
                <a:ea typeface="+mn-ea"/>
                <a:cs typeface="Arial" panose="020B0604020202020204" pitchFamily="34" charset="0"/>
              </a:defRPr>
            </a:pPr>
            <a:r>
              <a:rPr lang="en-US" sz="3600" b="1" i="0" u="none" strike="noStrike" kern="1200" spc="0" baseline="0">
                <a:solidFill>
                  <a:srgbClr val="3D7AA9"/>
                </a:solidFill>
                <a:latin typeface="Arial" panose="020B0604020202020204" pitchFamily="34" charset="0"/>
                <a:ea typeface="+mn-ea"/>
                <a:cs typeface="Arial" panose="020B0604020202020204" pitchFamily="34" charset="0"/>
              </a:rPr>
              <a:t>Overall Rating Distribution</a:t>
            </a:r>
          </a:p>
        </c:rich>
      </c:tx>
      <c:layout>
        <c:manualLayout>
          <c:xMode val="edge"/>
          <c:yMode val="edge"/>
          <c:x val="0.29713073913689775"/>
          <c:y val="0"/>
        </c:manualLayout>
      </c:layout>
      <c:overlay val="0"/>
      <c:spPr>
        <a:noFill/>
        <a:ln>
          <a:noFill/>
        </a:ln>
        <a:effectLst/>
      </c:spPr>
      <c:txPr>
        <a:bodyPr rot="0" spcFirstLastPara="1" vertOverflow="ellipsis" vert="horz" wrap="square" anchor="ctr" anchorCtr="1"/>
        <a:lstStyle/>
        <a:p>
          <a:pPr algn="ctr" rtl="0">
            <a:defRPr lang="en-US" sz="3600" b="1" i="0" u="none" strike="noStrike" kern="1200" spc="0" baseline="0" dirty="0">
              <a:solidFill>
                <a:srgbClr val="3D7AA9"/>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4590611604279637E-2"/>
          <c:y val="0.11670029774529798"/>
          <c:w val="0.93170293444746299"/>
          <c:h val="0.82486206996116684"/>
        </c:manualLayout>
      </c:layout>
      <c:barChart>
        <c:barDir val="col"/>
        <c:grouping val="clustered"/>
        <c:varyColors val="0"/>
        <c:ser>
          <c:idx val="0"/>
          <c:order val="0"/>
          <c:tx>
            <c:strRef>
              <c:f>Sheet2!$D$1</c:f>
              <c:strCache>
                <c:ptCount val="1"/>
                <c:pt idx="0">
                  <c:v>District</c:v>
                </c:pt>
              </c:strCache>
            </c:strRef>
          </c:tx>
          <c:spPr>
            <a:solidFill>
              <a:schemeClr val="accent1"/>
            </a:solidFill>
            <a:ln>
              <a:noFill/>
            </a:ln>
            <a:effectLst/>
          </c:spPr>
          <c:invertIfNegative val="0"/>
          <c:dPt>
            <c:idx val="0"/>
            <c:invertIfNegative val="0"/>
            <c:bubble3D val="0"/>
            <c:spPr>
              <a:pattFill prst="dkUpDiag">
                <a:fgClr>
                  <a:srgbClr val="954353"/>
                </a:fgClr>
                <a:bgClr>
                  <a:schemeClr val="bg1"/>
                </a:bgClr>
              </a:pattFill>
              <a:ln>
                <a:noFill/>
              </a:ln>
              <a:effectLst/>
            </c:spPr>
            <c:extLst>
              <c:ext xmlns:c16="http://schemas.microsoft.com/office/drawing/2014/chart" uri="{C3380CC4-5D6E-409C-BE32-E72D297353CC}">
                <c16:uniqueId val="{00000001-F368-433E-8C55-213A142DAF0B}"/>
              </c:ext>
            </c:extLst>
          </c:dPt>
          <c:dPt>
            <c:idx val="1"/>
            <c:invertIfNegative val="0"/>
            <c:bubble3D val="0"/>
            <c:spPr>
              <a:solidFill>
                <a:srgbClr val="954353"/>
              </a:solidFill>
              <a:ln>
                <a:noFill/>
              </a:ln>
              <a:effectLst/>
            </c:spPr>
            <c:extLst>
              <c:ext xmlns:c16="http://schemas.microsoft.com/office/drawing/2014/chart" uri="{C3380CC4-5D6E-409C-BE32-E72D297353CC}">
                <c16:uniqueId val="{00000019-F368-433E-8C55-213A142DAF0B}"/>
              </c:ext>
            </c:extLst>
          </c:dPt>
          <c:dPt>
            <c:idx val="2"/>
            <c:invertIfNegative val="0"/>
            <c:bubble3D val="0"/>
            <c:spPr>
              <a:pattFill prst="dkUpDiag">
                <a:fgClr>
                  <a:srgbClr val="DDB547"/>
                </a:fgClr>
                <a:bgClr>
                  <a:schemeClr val="bg1"/>
                </a:bgClr>
              </a:pattFill>
              <a:ln>
                <a:noFill/>
              </a:ln>
              <a:effectLst/>
            </c:spPr>
            <c:extLst>
              <c:ext xmlns:c16="http://schemas.microsoft.com/office/drawing/2014/chart" uri="{C3380CC4-5D6E-409C-BE32-E72D297353CC}">
                <c16:uniqueId val="{00000003-F368-433E-8C55-213A142DAF0B}"/>
              </c:ext>
            </c:extLst>
          </c:dPt>
          <c:dPt>
            <c:idx val="3"/>
            <c:invertIfNegative val="0"/>
            <c:bubble3D val="0"/>
            <c:spPr>
              <a:pattFill prst="dkUpDiag">
                <a:fgClr>
                  <a:srgbClr val="DDB547"/>
                </a:fgClr>
                <a:bgClr>
                  <a:schemeClr val="bg1"/>
                </a:bgClr>
              </a:pattFill>
              <a:ln>
                <a:noFill/>
              </a:ln>
              <a:effectLst/>
            </c:spPr>
            <c:extLst>
              <c:ext xmlns:c16="http://schemas.microsoft.com/office/drawing/2014/chart" uri="{C3380CC4-5D6E-409C-BE32-E72D297353CC}">
                <c16:uniqueId val="{0000001B-F368-433E-8C55-213A142DAF0B}"/>
              </c:ext>
            </c:extLst>
          </c:dPt>
          <c:dPt>
            <c:idx val="4"/>
            <c:invertIfNegative val="0"/>
            <c:bubble3D val="0"/>
            <c:spPr>
              <a:pattFill prst="dkUpDiag">
                <a:fgClr>
                  <a:srgbClr val="AEC35F"/>
                </a:fgClr>
                <a:bgClr>
                  <a:schemeClr val="bg1"/>
                </a:bgClr>
              </a:pattFill>
              <a:ln>
                <a:noFill/>
              </a:ln>
              <a:effectLst/>
            </c:spPr>
            <c:extLst>
              <c:ext xmlns:c16="http://schemas.microsoft.com/office/drawing/2014/chart" uri="{C3380CC4-5D6E-409C-BE32-E72D297353CC}">
                <c16:uniqueId val="{00000005-F368-433E-8C55-213A142DAF0B}"/>
              </c:ext>
            </c:extLst>
          </c:dPt>
          <c:dPt>
            <c:idx val="5"/>
            <c:invertIfNegative val="0"/>
            <c:bubble3D val="0"/>
            <c:spPr>
              <a:pattFill prst="dkUpDiag">
                <a:fgClr>
                  <a:srgbClr val="AEC35F"/>
                </a:fgClr>
                <a:bgClr>
                  <a:schemeClr val="bg1"/>
                </a:bgClr>
              </a:pattFill>
              <a:ln>
                <a:noFill/>
              </a:ln>
              <a:effectLst/>
            </c:spPr>
            <c:extLst>
              <c:ext xmlns:c16="http://schemas.microsoft.com/office/drawing/2014/chart" uri="{C3380CC4-5D6E-409C-BE32-E72D297353CC}">
                <c16:uniqueId val="{00000016-F368-433E-8C55-213A142DAF0B}"/>
              </c:ext>
            </c:extLst>
          </c:dPt>
          <c:dPt>
            <c:idx val="6"/>
            <c:invertIfNegative val="0"/>
            <c:bubble3D val="0"/>
            <c:spPr>
              <a:pattFill prst="dkUpDiag">
                <a:fgClr>
                  <a:srgbClr val="99BCD8"/>
                </a:fgClr>
                <a:bgClr>
                  <a:schemeClr val="bg1"/>
                </a:bgClr>
              </a:pattFill>
              <a:ln>
                <a:noFill/>
              </a:ln>
              <a:effectLst/>
            </c:spPr>
            <c:extLst>
              <c:ext xmlns:c16="http://schemas.microsoft.com/office/drawing/2014/chart" uri="{C3380CC4-5D6E-409C-BE32-E72D297353CC}">
                <c16:uniqueId val="{00000007-F368-433E-8C55-213A142DAF0B}"/>
              </c:ext>
            </c:extLst>
          </c:dPt>
          <c:dPt>
            <c:idx val="7"/>
            <c:invertIfNegative val="0"/>
            <c:bubble3D val="0"/>
            <c:spPr>
              <a:pattFill prst="dkUpDiag">
                <a:fgClr>
                  <a:srgbClr val="99BCD8"/>
                </a:fgClr>
                <a:bgClr>
                  <a:schemeClr val="bg1"/>
                </a:bgClr>
              </a:pattFill>
              <a:ln>
                <a:noFill/>
              </a:ln>
              <a:effectLst/>
            </c:spPr>
            <c:extLst>
              <c:ext xmlns:c16="http://schemas.microsoft.com/office/drawing/2014/chart" uri="{C3380CC4-5D6E-409C-BE32-E72D297353CC}">
                <c16:uniqueId val="{0000001D-F368-433E-8C55-213A142DAF0B}"/>
              </c:ext>
            </c:extLst>
          </c:dPt>
          <c:dPt>
            <c:idx val="8"/>
            <c:invertIfNegative val="0"/>
            <c:bubble3D val="0"/>
            <c:spPr>
              <a:pattFill prst="dkUpDiag">
                <a:fgClr>
                  <a:srgbClr val="586074"/>
                </a:fgClr>
                <a:bgClr>
                  <a:schemeClr val="bg1"/>
                </a:bgClr>
              </a:pattFill>
              <a:ln>
                <a:noFill/>
              </a:ln>
              <a:effectLst/>
            </c:spPr>
            <c:extLst>
              <c:ext xmlns:c16="http://schemas.microsoft.com/office/drawing/2014/chart" uri="{C3380CC4-5D6E-409C-BE32-E72D297353CC}">
                <c16:uniqueId val="{00000009-F368-433E-8C55-213A142DAF0B}"/>
              </c:ext>
            </c:extLst>
          </c:dPt>
          <c:dLbls>
            <c:dLbl>
              <c:idx val="2"/>
              <c:layout>
                <c:manualLayout>
                  <c:x val="-3.8198196331390254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68-433E-8C55-213A142DAF0B}"/>
                </c:ext>
              </c:extLst>
            </c:dLbl>
            <c:dLbl>
              <c:idx val="6"/>
              <c:layout>
                <c:manualLayout>
                  <c:x val="3.6550543862019684E-3"/>
                  <c:y val="-1.82436690517989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68-433E-8C55-213A142DAF0B}"/>
                </c:ext>
              </c:extLst>
            </c:dLbl>
            <c:dLbl>
              <c:idx val="7"/>
              <c:layout>
                <c:manualLayout>
                  <c:x val="-1.3401711265028405E-16"/>
                  <c:y val="-1.27705683362593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368-433E-8C55-213A142DAF0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Sheet2!$C$2:$C$10</c:f>
              <c:strCache>
                <c:ptCount val="9"/>
                <c:pt idx="0">
                  <c:v>1 Star</c:v>
                </c:pt>
                <c:pt idx="1">
                  <c:v>1.5 Stars</c:v>
                </c:pt>
                <c:pt idx="2">
                  <c:v>2 Stars</c:v>
                </c:pt>
                <c:pt idx="3">
                  <c:v>2.5 Stars</c:v>
                </c:pt>
                <c:pt idx="4">
                  <c:v>3 Stars</c:v>
                </c:pt>
                <c:pt idx="5">
                  <c:v>3.5 Stars</c:v>
                </c:pt>
                <c:pt idx="6">
                  <c:v>4 Stars</c:v>
                </c:pt>
                <c:pt idx="7">
                  <c:v>4.5 Stars</c:v>
                </c:pt>
                <c:pt idx="8">
                  <c:v>5 Stars</c:v>
                </c:pt>
              </c:strCache>
            </c:strRef>
          </c:cat>
          <c:val>
            <c:numRef>
              <c:f>Sheet2!$D$2:$D$10</c:f>
              <c:numCache>
                <c:formatCode>0.0%</c:formatCode>
                <c:ptCount val="9"/>
                <c:pt idx="0">
                  <c:v>0</c:v>
                </c:pt>
                <c:pt idx="1">
                  <c:v>2E-3</c:v>
                </c:pt>
                <c:pt idx="2">
                  <c:v>2.3E-2</c:v>
                </c:pt>
                <c:pt idx="3">
                  <c:v>7.5999999999999998E-2</c:v>
                </c:pt>
                <c:pt idx="4">
                  <c:v>0.14199999999999999</c:v>
                </c:pt>
                <c:pt idx="5">
                  <c:v>0.224</c:v>
                </c:pt>
                <c:pt idx="6">
                  <c:v>0.25</c:v>
                </c:pt>
                <c:pt idx="7" formatCode="0%">
                  <c:v>0.16</c:v>
                </c:pt>
                <c:pt idx="8">
                  <c:v>0.124</c:v>
                </c:pt>
              </c:numCache>
            </c:numRef>
          </c:val>
          <c:extLst>
            <c:ext xmlns:c16="http://schemas.microsoft.com/office/drawing/2014/chart" uri="{C3380CC4-5D6E-409C-BE32-E72D297353CC}">
              <c16:uniqueId val="{0000000A-F368-433E-8C55-213A142DAF0B}"/>
            </c:ext>
          </c:extLst>
        </c:ser>
        <c:ser>
          <c:idx val="1"/>
          <c:order val="1"/>
          <c:tx>
            <c:strRef>
              <c:f>Sheet2!$E$1</c:f>
              <c:strCache>
                <c:ptCount val="1"/>
                <c:pt idx="0">
                  <c:v>School</c:v>
                </c:pt>
              </c:strCache>
            </c:strRef>
          </c:tx>
          <c:spPr>
            <a:solidFill>
              <a:schemeClr val="accent2"/>
            </a:solidFill>
            <a:ln>
              <a:noFill/>
            </a:ln>
            <a:effectLst/>
          </c:spPr>
          <c:invertIfNegative val="0"/>
          <c:dPt>
            <c:idx val="0"/>
            <c:invertIfNegative val="0"/>
            <c:bubble3D val="0"/>
            <c:spPr>
              <a:solidFill>
                <a:srgbClr val="954353"/>
              </a:solidFill>
              <a:ln>
                <a:noFill/>
              </a:ln>
              <a:effectLst/>
            </c:spPr>
            <c:extLst>
              <c:ext xmlns:c16="http://schemas.microsoft.com/office/drawing/2014/chart" uri="{C3380CC4-5D6E-409C-BE32-E72D297353CC}">
                <c16:uniqueId val="{0000000C-F368-433E-8C55-213A142DAF0B}"/>
              </c:ext>
            </c:extLst>
          </c:dPt>
          <c:dPt>
            <c:idx val="1"/>
            <c:invertIfNegative val="0"/>
            <c:bubble3D val="0"/>
            <c:spPr>
              <a:solidFill>
                <a:srgbClr val="954353"/>
              </a:solidFill>
              <a:ln>
                <a:noFill/>
              </a:ln>
              <a:effectLst/>
            </c:spPr>
            <c:extLst>
              <c:ext xmlns:c16="http://schemas.microsoft.com/office/drawing/2014/chart" uri="{C3380CC4-5D6E-409C-BE32-E72D297353CC}">
                <c16:uniqueId val="{00000018-F368-433E-8C55-213A142DAF0B}"/>
              </c:ext>
            </c:extLst>
          </c:dPt>
          <c:dPt>
            <c:idx val="2"/>
            <c:invertIfNegative val="0"/>
            <c:bubble3D val="0"/>
            <c:spPr>
              <a:solidFill>
                <a:srgbClr val="DDB547"/>
              </a:solidFill>
              <a:ln>
                <a:noFill/>
              </a:ln>
              <a:effectLst/>
            </c:spPr>
            <c:extLst>
              <c:ext xmlns:c16="http://schemas.microsoft.com/office/drawing/2014/chart" uri="{C3380CC4-5D6E-409C-BE32-E72D297353CC}">
                <c16:uniqueId val="{0000000E-F368-433E-8C55-213A142DAF0B}"/>
              </c:ext>
            </c:extLst>
          </c:dPt>
          <c:dPt>
            <c:idx val="3"/>
            <c:invertIfNegative val="0"/>
            <c:bubble3D val="0"/>
            <c:spPr>
              <a:solidFill>
                <a:srgbClr val="DDB547"/>
              </a:solidFill>
              <a:ln>
                <a:noFill/>
              </a:ln>
              <a:effectLst/>
            </c:spPr>
            <c:extLst>
              <c:ext xmlns:c16="http://schemas.microsoft.com/office/drawing/2014/chart" uri="{C3380CC4-5D6E-409C-BE32-E72D297353CC}">
                <c16:uniqueId val="{0000001A-F368-433E-8C55-213A142DAF0B}"/>
              </c:ext>
            </c:extLst>
          </c:dPt>
          <c:dPt>
            <c:idx val="4"/>
            <c:invertIfNegative val="0"/>
            <c:bubble3D val="0"/>
            <c:spPr>
              <a:solidFill>
                <a:srgbClr val="AEC35F"/>
              </a:solidFill>
              <a:ln>
                <a:noFill/>
              </a:ln>
              <a:effectLst/>
            </c:spPr>
            <c:extLst>
              <c:ext xmlns:c16="http://schemas.microsoft.com/office/drawing/2014/chart" uri="{C3380CC4-5D6E-409C-BE32-E72D297353CC}">
                <c16:uniqueId val="{00000010-F368-433E-8C55-213A142DAF0B}"/>
              </c:ext>
            </c:extLst>
          </c:dPt>
          <c:dPt>
            <c:idx val="5"/>
            <c:invertIfNegative val="0"/>
            <c:bubble3D val="0"/>
            <c:spPr>
              <a:solidFill>
                <a:srgbClr val="AEC35F"/>
              </a:solidFill>
              <a:ln>
                <a:noFill/>
              </a:ln>
              <a:effectLst/>
            </c:spPr>
            <c:extLst>
              <c:ext xmlns:c16="http://schemas.microsoft.com/office/drawing/2014/chart" uri="{C3380CC4-5D6E-409C-BE32-E72D297353CC}">
                <c16:uniqueId val="{00000017-F368-433E-8C55-213A142DAF0B}"/>
              </c:ext>
            </c:extLst>
          </c:dPt>
          <c:dPt>
            <c:idx val="6"/>
            <c:invertIfNegative val="0"/>
            <c:bubble3D val="0"/>
            <c:spPr>
              <a:solidFill>
                <a:srgbClr val="99BCD8"/>
              </a:solidFill>
              <a:ln>
                <a:noFill/>
              </a:ln>
              <a:effectLst/>
            </c:spPr>
            <c:extLst>
              <c:ext xmlns:c16="http://schemas.microsoft.com/office/drawing/2014/chart" uri="{C3380CC4-5D6E-409C-BE32-E72D297353CC}">
                <c16:uniqueId val="{00000012-F368-433E-8C55-213A142DAF0B}"/>
              </c:ext>
            </c:extLst>
          </c:dPt>
          <c:dPt>
            <c:idx val="7"/>
            <c:invertIfNegative val="0"/>
            <c:bubble3D val="0"/>
            <c:spPr>
              <a:solidFill>
                <a:srgbClr val="99BCD8"/>
              </a:solidFill>
              <a:ln>
                <a:noFill/>
              </a:ln>
              <a:effectLst/>
            </c:spPr>
            <c:extLst>
              <c:ext xmlns:c16="http://schemas.microsoft.com/office/drawing/2014/chart" uri="{C3380CC4-5D6E-409C-BE32-E72D297353CC}">
                <c16:uniqueId val="{0000001C-F368-433E-8C55-213A142DAF0B}"/>
              </c:ext>
            </c:extLst>
          </c:dPt>
          <c:dPt>
            <c:idx val="8"/>
            <c:invertIfNegative val="0"/>
            <c:bubble3D val="0"/>
            <c:spPr>
              <a:solidFill>
                <a:srgbClr val="586074"/>
              </a:solidFill>
              <a:ln>
                <a:noFill/>
              </a:ln>
              <a:effectLst/>
            </c:spPr>
            <c:extLst>
              <c:ext xmlns:c16="http://schemas.microsoft.com/office/drawing/2014/chart" uri="{C3380CC4-5D6E-409C-BE32-E72D297353CC}">
                <c16:uniqueId val="{00000014-F368-433E-8C55-213A142DAF0B}"/>
              </c:ext>
            </c:extLst>
          </c:dPt>
          <c:dLbls>
            <c:dLbl>
              <c:idx val="2"/>
              <c:layout>
                <c:manualLayout>
                  <c:x val="3.447191155459104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368-433E-8C55-213A142DAF0B}"/>
                </c:ext>
              </c:extLst>
            </c:dLbl>
            <c:dLbl>
              <c:idx val="4"/>
              <c:layout>
                <c:manualLayout>
                  <c:x val="2.4295319184819263E-3"/>
                  <c:y val="-4.26255426593731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368-433E-8C55-213A142DAF0B}"/>
                </c:ext>
              </c:extLst>
            </c:dLbl>
            <c:dLbl>
              <c:idx val="6"/>
              <c:layout>
                <c:manualLayout>
                  <c:x val="1.9435823648518459E-3"/>
                  <c:y val="-9.208025088348917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368-433E-8C55-213A142DAF0B}"/>
                </c:ext>
              </c:extLst>
            </c:dLbl>
            <c:dLbl>
              <c:idx val="7"/>
              <c:layout>
                <c:manualLayout>
                  <c:x val="3.6550543862019684E-3"/>
                  <c:y val="-6.689268043997685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368-433E-8C55-213A142DAF0B}"/>
                </c:ext>
              </c:extLst>
            </c:dLbl>
            <c:dLbl>
              <c:idx val="8"/>
              <c:layout>
                <c:manualLayout>
                  <c:x val="2.8573459614022038E-3"/>
                  <c:y val="4.8592802599622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368-433E-8C55-213A142DAF0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Sheet2!$C$2:$C$10</c:f>
              <c:strCache>
                <c:ptCount val="9"/>
                <c:pt idx="0">
                  <c:v>1 Star</c:v>
                </c:pt>
                <c:pt idx="1">
                  <c:v>1.5 Stars</c:v>
                </c:pt>
                <c:pt idx="2">
                  <c:v>2 Stars</c:v>
                </c:pt>
                <c:pt idx="3">
                  <c:v>2.5 Stars</c:v>
                </c:pt>
                <c:pt idx="4">
                  <c:v>3 Stars</c:v>
                </c:pt>
                <c:pt idx="5">
                  <c:v>3.5 Stars</c:v>
                </c:pt>
                <c:pt idx="6">
                  <c:v>4 Stars</c:v>
                </c:pt>
                <c:pt idx="7">
                  <c:v>4.5 Stars</c:v>
                </c:pt>
                <c:pt idx="8">
                  <c:v>5 Stars</c:v>
                </c:pt>
              </c:strCache>
            </c:strRef>
          </c:cat>
          <c:val>
            <c:numRef>
              <c:f>Sheet2!$E$2:$E$10</c:f>
              <c:numCache>
                <c:formatCode>0.0%</c:formatCode>
                <c:ptCount val="9"/>
                <c:pt idx="0">
                  <c:v>1.0999999999999999E-2</c:v>
                </c:pt>
                <c:pt idx="1">
                  <c:v>1.4999999999999999E-2</c:v>
                </c:pt>
                <c:pt idx="2">
                  <c:v>6.0999999999999999E-2</c:v>
                </c:pt>
                <c:pt idx="3" formatCode="0%">
                  <c:v>0.12</c:v>
                </c:pt>
                <c:pt idx="4">
                  <c:v>0.156</c:v>
                </c:pt>
                <c:pt idx="5">
                  <c:v>0.183</c:v>
                </c:pt>
                <c:pt idx="6" formatCode="0%">
                  <c:v>0.19</c:v>
                </c:pt>
                <c:pt idx="7">
                  <c:v>0.155</c:v>
                </c:pt>
                <c:pt idx="8" formatCode="0%">
                  <c:v>0.11</c:v>
                </c:pt>
              </c:numCache>
            </c:numRef>
          </c:val>
          <c:extLst>
            <c:ext xmlns:c16="http://schemas.microsoft.com/office/drawing/2014/chart" uri="{C3380CC4-5D6E-409C-BE32-E72D297353CC}">
              <c16:uniqueId val="{00000015-F368-433E-8C55-213A142DAF0B}"/>
            </c:ext>
          </c:extLst>
        </c:ser>
        <c:dLbls>
          <c:showLegendKey val="0"/>
          <c:showVal val="0"/>
          <c:showCatName val="0"/>
          <c:showSerName val="0"/>
          <c:showPercent val="0"/>
          <c:showBubbleSize val="0"/>
        </c:dLbls>
        <c:gapWidth val="193"/>
        <c:overlap val="-60"/>
        <c:axId val="329802271"/>
        <c:axId val="329808095"/>
      </c:barChart>
      <c:catAx>
        <c:axId val="32980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9808095"/>
        <c:crosses val="autoZero"/>
        <c:auto val="1"/>
        <c:lblAlgn val="ctr"/>
        <c:lblOffset val="100"/>
        <c:noMultiLvlLbl val="0"/>
      </c:catAx>
      <c:valAx>
        <c:axId val="3298080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9802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Achievement</cx:pt>
          <cx:pt idx="1">Progress</cx:pt>
          <cx:pt idx="2">Graduation Rate</cx:pt>
          <cx:pt idx="3">Gap Closing</cx:pt>
          <cx:pt idx="4">Early Literacy</cx:pt>
        </cx:lvl>
      </cx:strDim>
      <cx:numDim type="size">
        <cx:f>Sheet1!$B$2:$B$6</cx:f>
        <cx:lvl ptCount="5" formatCode="General">
          <cx:pt idx="0">0.28600100000000001</cx:pt>
          <cx:pt idx="1">0.28599999999999998</cx:pt>
          <cx:pt idx="2">0.14268</cx:pt>
          <cx:pt idx="3">0.14268</cx:pt>
          <cx:pt idx="4">0.14268</cx:pt>
        </cx:lvl>
      </cx:numDim>
    </cx:data>
  </cx:chartData>
  <cx:chart>
    <cx:plotArea>
      <cx:plotAreaRegion>
        <cx:series layoutId="treemap" uniqueId="{47E6A937-8E5C-4B2F-9237-AC5C50F9C0BE}">
          <cx:dataId val="0"/>
          <cx:layoutPr/>
        </cx:series>
      </cx:plotAreaRegion>
    </cx:plotArea>
    <cx:legend pos="r" align="ctr" overlay="0">
      <cx:txPr>
        <a:bodyPr spcFirstLastPara="1" vertOverflow="ellipsis" horzOverflow="overflow" wrap="square" lIns="0" tIns="0" rIns="0" bIns="0" anchor="ctr" anchorCtr="1"/>
        <a:lstStyle/>
        <a:p>
          <a:pPr algn="ctr" rtl="0">
            <a:defRPr sz="2000" b="1"/>
          </a:pPr>
          <a:endParaRPr lang="en-US" sz="2000" b="1" i="0" u="none" strike="noStrike" baseline="0">
            <a:solidFill>
              <a:sysClr val="windowText" lastClr="000000">
                <a:lumMod val="65000"/>
                <a:lumOff val="35000"/>
              </a:sysClr>
            </a:solidFill>
            <a:latin typeface="Calibri" panose="020F0502020204030204"/>
          </a:endParaRPr>
        </a:p>
      </cx:txPr>
    </cx:legend>
  </cx:chart>
  <cx:spPr>
    <a:solidFill>
      <a:schemeClr val="lt1"/>
    </a:solidFill>
    <a:ln w="12700" cap="flat" cmpd="sng" algn="ctr">
      <a:solidFill>
        <a:schemeClr val="dk1"/>
      </a:solidFill>
      <a:prstDash val="solid"/>
      <a:miter lim="800000"/>
    </a:ln>
    <a:effectLst/>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8C73B-3BB4-4A6A-A3C5-20BDC264B40B}" type="doc">
      <dgm:prSet loTypeId="urn:microsoft.com/office/officeart/2005/8/layout/equation2" loCatId="process" qsTypeId="urn:microsoft.com/office/officeart/2005/8/quickstyle/simple4" qsCatId="simple" csTypeId="urn:microsoft.com/office/officeart/2005/8/colors/colorful3" csCatId="colorful" phldr="1"/>
      <dgm:spPr/>
    </dgm:pt>
    <dgm:pt modelId="{EC3F62AE-4746-405A-B869-4F8294AC89E8}">
      <dgm:prSet phldrT="[Text]"/>
      <dgm:spPr>
        <a:xfrm>
          <a:off x="0" y="32019"/>
          <a:ext cx="6281794" cy="1980152"/>
        </a:xfrm>
        <a:prstGeom prst="round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pPr>
            <a:buNone/>
          </a:pPr>
          <a:r>
            <a:rPr lang="en-US">
              <a:solidFill>
                <a:sysClr val="window" lastClr="FFFFFF"/>
              </a:solidFill>
              <a:latin typeface="Calibri" panose="020F0502020204030204"/>
              <a:ea typeface="+mn-ea"/>
              <a:cs typeface="+mn-cs"/>
            </a:rPr>
            <a:t>Count of students demonstrating readiness on at least one measure</a:t>
          </a:r>
        </a:p>
      </dgm:t>
    </dgm:pt>
    <dgm:pt modelId="{11C6DB14-9771-4C64-9789-1243792E353C}" type="parTrans" cxnId="{2756368E-A7B8-4469-8229-863D018D4F99}">
      <dgm:prSet/>
      <dgm:spPr/>
      <dgm:t>
        <a:bodyPr/>
        <a:lstStyle/>
        <a:p>
          <a:endParaRPr lang="en-US"/>
        </a:p>
      </dgm:t>
    </dgm:pt>
    <dgm:pt modelId="{36C5FA92-A9D3-48E9-B7C7-841DD777D7AC}" type="sibTrans" cxnId="{2756368E-A7B8-4469-8229-863D018D4F99}">
      <dgm:prSet/>
      <dgm:spPr>
        <a:xfrm>
          <a:off x="2686621" y="2141174"/>
          <a:ext cx="1148488" cy="1148488"/>
        </a:xfrm>
        <a:prstGeom prst="mathPlus">
          <a:avLst/>
        </a:prstGeom>
        <a:no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44CF71CE-1E6F-4806-9AA8-558DB42DC6A4}">
      <dgm:prSet phldrT="[Text]"/>
      <dgm:spPr>
        <a:xfrm>
          <a:off x="0" y="3450685"/>
          <a:ext cx="6287200" cy="1980152"/>
        </a:xfrm>
        <a:prstGeom prst="roundRect">
          <a:avLst/>
        </a:prstGeom>
        <a:solidFill>
          <a:schemeClr val="accent3"/>
        </a:solidFill>
        <a:ln>
          <a:noFill/>
        </a:ln>
        <a:effectLst/>
      </dgm:spPr>
      <dgm:t>
        <a:bodyPr/>
        <a:lstStyle/>
        <a:p>
          <a:pPr>
            <a:buNone/>
          </a:pPr>
          <a:r>
            <a:rPr lang="en-US">
              <a:solidFill>
                <a:sysClr val="window" lastClr="FFFFFF"/>
              </a:solidFill>
              <a:latin typeface="Calibri" panose="020F0502020204030204"/>
              <a:ea typeface="+mn-ea"/>
              <a:cs typeface="+mn-cs"/>
            </a:rPr>
            <a:t>Count of students in the four-year graduation cohort</a:t>
          </a:r>
        </a:p>
      </dgm:t>
    </dgm:pt>
    <dgm:pt modelId="{17F9B2BA-25F0-4B28-AFA1-9E51F1B3DAD2}" type="parTrans" cxnId="{CB6C9432-9434-4DF4-97D6-2114B28EBDD9}">
      <dgm:prSet/>
      <dgm:spPr/>
      <dgm:t>
        <a:bodyPr/>
        <a:lstStyle/>
        <a:p>
          <a:endParaRPr lang="en-US"/>
        </a:p>
      </dgm:t>
    </dgm:pt>
    <dgm:pt modelId="{671CF582-74EF-41E4-AEC1-0A3525E404A6}" type="sibTrans" cxnId="{CB6C9432-9434-4DF4-97D6-2114B28EBDD9}">
      <dgm:prSet/>
      <dgm:spPr>
        <a:xfrm rot="21569985">
          <a:off x="6642890" y="2329274"/>
          <a:ext cx="754122" cy="736616"/>
        </a:xfrm>
        <a:prstGeom prst="rightArrow">
          <a:avLst>
            <a:gd name="adj1" fmla="val 60000"/>
            <a:gd name="adj2" fmla="val 50000"/>
          </a:avLst>
        </a:prstGeom>
        <a:no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012C69C3-A120-4301-A6D4-6CFB4D152189}">
      <dgm:prSet phldrT="[Text]"/>
      <dgm:spPr>
        <a:xfrm>
          <a:off x="7709822" y="687584"/>
          <a:ext cx="5456902" cy="3960304"/>
        </a:xfrm>
        <a:prstGeom prst="roundRect">
          <a:avLst/>
        </a:prstGeom>
        <a:solidFill>
          <a:schemeClr val="accent1"/>
        </a:solidFill>
        <a:ln>
          <a:noFill/>
        </a:ln>
        <a:effectLst/>
      </dgm:spPr>
      <dgm:t>
        <a:bodyPr/>
        <a:lstStyle/>
        <a:p>
          <a:pPr>
            <a:buNone/>
          </a:pPr>
          <a:r>
            <a:rPr lang="en-US" b="1">
              <a:solidFill>
                <a:sysClr val="window" lastClr="FFFFFF"/>
              </a:solidFill>
              <a:latin typeface="Calibri" panose="020F0502020204030204"/>
              <a:ea typeface="+mn-ea"/>
              <a:cs typeface="+mn-cs"/>
            </a:rPr>
            <a:t>%</a:t>
          </a:r>
          <a:r>
            <a:rPr lang="en-US">
              <a:solidFill>
                <a:sysClr val="window" lastClr="FFFFFF"/>
              </a:solidFill>
              <a:latin typeface="Calibri" panose="020F0502020204030204"/>
              <a:ea typeface="+mn-ea"/>
              <a:cs typeface="+mn-cs"/>
            </a:rPr>
            <a:t> </a:t>
          </a:r>
        </a:p>
        <a:p>
          <a:pPr>
            <a:buNone/>
          </a:pPr>
          <a:r>
            <a:rPr lang="en-US">
              <a:solidFill>
                <a:sysClr val="window" lastClr="FFFFFF"/>
              </a:solidFill>
              <a:latin typeface="Calibri" panose="020F0502020204030204"/>
              <a:ea typeface="+mn-ea"/>
              <a:cs typeface="+mn-cs"/>
            </a:rPr>
            <a:t>College, Career, Workforce, and Military Readiness Component</a:t>
          </a:r>
        </a:p>
      </dgm:t>
    </dgm:pt>
    <dgm:pt modelId="{8C5E7AD2-460B-4424-82F8-58B6458920F4}" type="parTrans" cxnId="{F4997067-A894-4DCE-9B95-40560723D6D7}">
      <dgm:prSet/>
      <dgm:spPr/>
      <dgm:t>
        <a:bodyPr/>
        <a:lstStyle/>
        <a:p>
          <a:endParaRPr lang="en-US"/>
        </a:p>
      </dgm:t>
    </dgm:pt>
    <dgm:pt modelId="{0589E15E-4D78-4CBA-9E6E-B13C4BECF72E}" type="sibTrans" cxnId="{F4997067-A894-4DCE-9B95-40560723D6D7}">
      <dgm:prSet/>
      <dgm:spPr/>
      <dgm:t>
        <a:bodyPr/>
        <a:lstStyle/>
        <a:p>
          <a:endParaRPr lang="en-US"/>
        </a:p>
      </dgm:t>
    </dgm:pt>
    <dgm:pt modelId="{1CA4E1DB-6B47-49ED-A858-E711538D031F}" type="pres">
      <dgm:prSet presAssocID="{50C8C73B-3BB4-4A6A-A3C5-20BDC264B40B}" presName="Name0" presStyleCnt="0">
        <dgm:presLayoutVars>
          <dgm:dir/>
          <dgm:resizeHandles val="exact"/>
        </dgm:presLayoutVars>
      </dgm:prSet>
      <dgm:spPr/>
    </dgm:pt>
    <dgm:pt modelId="{808608CA-C22A-4AF6-85DE-FB71B6FACAD5}" type="pres">
      <dgm:prSet presAssocID="{50C8C73B-3BB4-4A6A-A3C5-20BDC264B40B}" presName="vNodes" presStyleCnt="0"/>
      <dgm:spPr/>
    </dgm:pt>
    <dgm:pt modelId="{AAB5A76D-4EB8-422D-8025-7DEB2B6B0024}" type="pres">
      <dgm:prSet presAssocID="{EC3F62AE-4746-405A-B869-4F8294AC89E8}" presName="node" presStyleLbl="node1" presStyleIdx="0" presStyleCnt="3" custScaleX="317238" custLinFactNeighborX="-22473" custLinFactNeighborY="19768">
        <dgm:presLayoutVars>
          <dgm:bulletEnabled val="1"/>
        </dgm:presLayoutVars>
      </dgm:prSet>
      <dgm:spPr>
        <a:prstGeom prst="roundRect">
          <a:avLst/>
        </a:prstGeom>
      </dgm:spPr>
    </dgm:pt>
    <dgm:pt modelId="{69724568-4D7A-47A2-AE6B-1487A0D4EC51}" type="pres">
      <dgm:prSet presAssocID="{36C5FA92-A9D3-48E9-B7C7-841DD777D7AC}" presName="spacerT" presStyleCnt="0"/>
      <dgm:spPr/>
    </dgm:pt>
    <dgm:pt modelId="{B68DCD47-36CA-4C46-91B1-057D044BB559}" type="pres">
      <dgm:prSet presAssocID="{36C5FA92-A9D3-48E9-B7C7-841DD777D7AC}" presName="sibTrans" presStyleLbl="sibTrans2D1" presStyleIdx="0" presStyleCnt="2"/>
      <dgm:spPr/>
    </dgm:pt>
    <dgm:pt modelId="{2B8E3880-38DA-4B29-A853-70038D556289}" type="pres">
      <dgm:prSet presAssocID="{36C5FA92-A9D3-48E9-B7C7-841DD777D7AC}" presName="spacerB" presStyleCnt="0"/>
      <dgm:spPr/>
    </dgm:pt>
    <dgm:pt modelId="{5E253B39-699F-4E9B-9217-1C1648E56758}" type="pres">
      <dgm:prSet presAssocID="{44CF71CE-1E6F-4806-9AA8-558DB42DC6A4}" presName="node" presStyleLbl="node1" presStyleIdx="1" presStyleCnt="3" custScaleX="317511" custLinFactY="-25541" custLinFactNeighborX="1245" custLinFactNeighborY="-100000">
        <dgm:presLayoutVars>
          <dgm:bulletEnabled val="1"/>
        </dgm:presLayoutVars>
      </dgm:prSet>
      <dgm:spPr>
        <a:prstGeom prst="roundRect">
          <a:avLst/>
        </a:prstGeom>
      </dgm:spPr>
    </dgm:pt>
    <dgm:pt modelId="{4BE57917-3C78-4F23-8579-72C3F52708D9}" type="pres">
      <dgm:prSet presAssocID="{50C8C73B-3BB4-4A6A-A3C5-20BDC264B40B}" presName="sibTransLast" presStyleLbl="sibTrans2D1" presStyleIdx="1" presStyleCnt="2"/>
      <dgm:spPr/>
    </dgm:pt>
    <dgm:pt modelId="{4D35CC51-EDDB-4010-9330-DC3C3357E029}" type="pres">
      <dgm:prSet presAssocID="{50C8C73B-3BB4-4A6A-A3C5-20BDC264B40B}" presName="connectorText" presStyleLbl="sibTrans2D1" presStyleIdx="1" presStyleCnt="2"/>
      <dgm:spPr/>
    </dgm:pt>
    <dgm:pt modelId="{BBD1F61C-B42D-4EA0-B0E4-9E2CF7FD2A1A}" type="pres">
      <dgm:prSet presAssocID="{50C8C73B-3BB4-4A6A-A3C5-20BDC264B40B}" presName="lastNode" presStyleLbl="node1" presStyleIdx="2" presStyleCnt="3" custScaleX="137790" custLinFactNeighborX="52979" custLinFactNeighborY="-9903">
        <dgm:presLayoutVars>
          <dgm:bulletEnabled val="1"/>
        </dgm:presLayoutVars>
      </dgm:prSet>
      <dgm:spPr>
        <a:prstGeom prst="roundRect">
          <a:avLst/>
        </a:prstGeom>
      </dgm:spPr>
    </dgm:pt>
  </dgm:ptLst>
  <dgm:cxnLst>
    <dgm:cxn modelId="{76F93E0E-5D93-418D-9887-81376C9D14F1}" type="presOf" srcId="{36C5FA92-A9D3-48E9-B7C7-841DD777D7AC}" destId="{B68DCD47-36CA-4C46-91B1-057D044BB559}" srcOrd="0" destOrd="0" presId="urn:microsoft.com/office/officeart/2005/8/layout/equation2"/>
    <dgm:cxn modelId="{CB6C9432-9434-4DF4-97D6-2114B28EBDD9}" srcId="{50C8C73B-3BB4-4A6A-A3C5-20BDC264B40B}" destId="{44CF71CE-1E6F-4806-9AA8-558DB42DC6A4}" srcOrd="1" destOrd="0" parTransId="{17F9B2BA-25F0-4B28-AFA1-9E51F1B3DAD2}" sibTransId="{671CF582-74EF-41E4-AEC1-0A3525E404A6}"/>
    <dgm:cxn modelId="{F4997067-A894-4DCE-9B95-40560723D6D7}" srcId="{50C8C73B-3BB4-4A6A-A3C5-20BDC264B40B}" destId="{012C69C3-A120-4301-A6D4-6CFB4D152189}" srcOrd="2" destOrd="0" parTransId="{8C5E7AD2-460B-4424-82F8-58B6458920F4}" sibTransId="{0589E15E-4D78-4CBA-9E6E-B13C4BECF72E}"/>
    <dgm:cxn modelId="{DC6EDC4E-DB9C-401E-8628-1FBB48903E0D}" type="presOf" srcId="{50C8C73B-3BB4-4A6A-A3C5-20BDC264B40B}" destId="{1CA4E1DB-6B47-49ED-A858-E711538D031F}" srcOrd="0" destOrd="0" presId="urn:microsoft.com/office/officeart/2005/8/layout/equation2"/>
    <dgm:cxn modelId="{C3746E74-9550-4F21-BAD7-D9BCFE8F76D1}" type="presOf" srcId="{012C69C3-A120-4301-A6D4-6CFB4D152189}" destId="{BBD1F61C-B42D-4EA0-B0E4-9E2CF7FD2A1A}" srcOrd="0" destOrd="0" presId="urn:microsoft.com/office/officeart/2005/8/layout/equation2"/>
    <dgm:cxn modelId="{2756368E-A7B8-4469-8229-863D018D4F99}" srcId="{50C8C73B-3BB4-4A6A-A3C5-20BDC264B40B}" destId="{EC3F62AE-4746-405A-B869-4F8294AC89E8}" srcOrd="0" destOrd="0" parTransId="{11C6DB14-9771-4C64-9789-1243792E353C}" sibTransId="{36C5FA92-A9D3-48E9-B7C7-841DD777D7AC}"/>
    <dgm:cxn modelId="{D3E3DD8F-5397-45B2-B20B-FD81DF3BF8A2}" type="presOf" srcId="{671CF582-74EF-41E4-AEC1-0A3525E404A6}" destId="{4D35CC51-EDDB-4010-9330-DC3C3357E029}" srcOrd="1" destOrd="0" presId="urn:microsoft.com/office/officeart/2005/8/layout/equation2"/>
    <dgm:cxn modelId="{EDD53091-CD97-4C2C-92A8-09C0AD777794}" type="presOf" srcId="{671CF582-74EF-41E4-AEC1-0A3525E404A6}" destId="{4BE57917-3C78-4F23-8579-72C3F52708D9}" srcOrd="0" destOrd="0" presId="urn:microsoft.com/office/officeart/2005/8/layout/equation2"/>
    <dgm:cxn modelId="{56AA79A4-ED8B-4CA9-A20E-4E99E78105E8}" type="presOf" srcId="{EC3F62AE-4746-405A-B869-4F8294AC89E8}" destId="{AAB5A76D-4EB8-422D-8025-7DEB2B6B0024}" srcOrd="0" destOrd="0" presId="urn:microsoft.com/office/officeart/2005/8/layout/equation2"/>
    <dgm:cxn modelId="{3D9572C2-0A4F-410F-82EF-3DAA6E65948B}" type="presOf" srcId="{44CF71CE-1E6F-4806-9AA8-558DB42DC6A4}" destId="{5E253B39-699F-4E9B-9217-1C1648E56758}" srcOrd="0" destOrd="0" presId="urn:microsoft.com/office/officeart/2005/8/layout/equation2"/>
    <dgm:cxn modelId="{B59CC2E4-78EE-4544-89B4-D689F815564A}" type="presParOf" srcId="{1CA4E1DB-6B47-49ED-A858-E711538D031F}" destId="{808608CA-C22A-4AF6-85DE-FB71B6FACAD5}" srcOrd="0" destOrd="0" presId="urn:microsoft.com/office/officeart/2005/8/layout/equation2"/>
    <dgm:cxn modelId="{E6795568-480C-4A85-9127-77650236F954}" type="presParOf" srcId="{808608CA-C22A-4AF6-85DE-FB71B6FACAD5}" destId="{AAB5A76D-4EB8-422D-8025-7DEB2B6B0024}" srcOrd="0" destOrd="0" presId="urn:microsoft.com/office/officeart/2005/8/layout/equation2"/>
    <dgm:cxn modelId="{01560448-D2C9-451E-9FA8-A4645D08B498}" type="presParOf" srcId="{808608CA-C22A-4AF6-85DE-FB71B6FACAD5}" destId="{69724568-4D7A-47A2-AE6B-1487A0D4EC51}" srcOrd="1" destOrd="0" presId="urn:microsoft.com/office/officeart/2005/8/layout/equation2"/>
    <dgm:cxn modelId="{4CD666CA-79B8-4100-800E-E7D6268BA464}" type="presParOf" srcId="{808608CA-C22A-4AF6-85DE-FB71B6FACAD5}" destId="{B68DCD47-36CA-4C46-91B1-057D044BB559}" srcOrd="2" destOrd="0" presId="urn:microsoft.com/office/officeart/2005/8/layout/equation2"/>
    <dgm:cxn modelId="{E24B8DE1-DDDD-4B7A-9F6A-3F3A97C353B0}" type="presParOf" srcId="{808608CA-C22A-4AF6-85DE-FB71B6FACAD5}" destId="{2B8E3880-38DA-4B29-A853-70038D556289}" srcOrd="3" destOrd="0" presId="urn:microsoft.com/office/officeart/2005/8/layout/equation2"/>
    <dgm:cxn modelId="{9807E4A3-DCF0-462D-A0D8-BB190758C03F}" type="presParOf" srcId="{808608CA-C22A-4AF6-85DE-FB71B6FACAD5}" destId="{5E253B39-699F-4E9B-9217-1C1648E56758}" srcOrd="4" destOrd="0" presId="urn:microsoft.com/office/officeart/2005/8/layout/equation2"/>
    <dgm:cxn modelId="{57EDC161-46A5-4B4F-B644-4D17F72241F5}" type="presParOf" srcId="{1CA4E1DB-6B47-49ED-A858-E711538D031F}" destId="{4BE57917-3C78-4F23-8579-72C3F52708D9}" srcOrd="1" destOrd="0" presId="urn:microsoft.com/office/officeart/2005/8/layout/equation2"/>
    <dgm:cxn modelId="{4C7990AB-DAFE-48E0-AA44-8D6F0D6E7FD7}" type="presParOf" srcId="{4BE57917-3C78-4F23-8579-72C3F52708D9}" destId="{4D35CC51-EDDB-4010-9330-DC3C3357E029}" srcOrd="0" destOrd="0" presId="urn:microsoft.com/office/officeart/2005/8/layout/equation2"/>
    <dgm:cxn modelId="{5FBFE58E-2A62-4E31-91FF-544A3C054AE7}" type="presParOf" srcId="{1CA4E1DB-6B47-49ED-A858-E711538D031F}" destId="{BBD1F61C-B42D-4EA0-B0E4-9E2CF7FD2A1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5A76D-4EB8-422D-8025-7DEB2B6B0024}">
      <dsp:nvSpPr>
        <dsp:cNvPr id="0" name=""/>
        <dsp:cNvSpPr/>
      </dsp:nvSpPr>
      <dsp:spPr>
        <a:xfrm>
          <a:off x="0" y="209926"/>
          <a:ext cx="5963798" cy="1879913"/>
        </a:xfrm>
        <a:prstGeom prst="round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Calibri" panose="020F0502020204030204"/>
              <a:ea typeface="+mn-ea"/>
              <a:cs typeface="+mn-cs"/>
            </a:rPr>
            <a:t>Count of students demonstrating readiness on at least one measure</a:t>
          </a:r>
        </a:p>
      </dsp:txBody>
      <dsp:txXfrm>
        <a:off x="91770" y="301696"/>
        <a:ext cx="5780258" cy="1696373"/>
      </dsp:txXfrm>
    </dsp:sp>
    <dsp:sp modelId="{B68DCD47-36CA-4C46-91B1-057D044BB559}">
      <dsp:nvSpPr>
        <dsp:cNvPr id="0" name=""/>
        <dsp:cNvSpPr/>
      </dsp:nvSpPr>
      <dsp:spPr>
        <a:xfrm>
          <a:off x="2440968" y="2212312"/>
          <a:ext cx="1090349" cy="1090349"/>
        </a:xfrm>
        <a:prstGeom prst="mathPlus">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a:off x="2585494" y="2629261"/>
        <a:ext cx="801297" cy="256451"/>
      </dsp:txXfrm>
    </dsp:sp>
    <dsp:sp modelId="{5E253B39-699F-4E9B-9217-1C1648E56758}">
      <dsp:nvSpPr>
        <dsp:cNvPr id="0" name=""/>
        <dsp:cNvSpPr/>
      </dsp:nvSpPr>
      <dsp:spPr>
        <a:xfrm>
          <a:off x="25083" y="2822513"/>
          <a:ext cx="5968931" cy="1879913"/>
        </a:xfrm>
        <a:prstGeom prst="round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Calibri" panose="020F0502020204030204"/>
              <a:ea typeface="+mn-ea"/>
              <a:cs typeface="+mn-cs"/>
            </a:rPr>
            <a:t>Count of students in the four-year graduation cohort</a:t>
          </a:r>
        </a:p>
      </dsp:txBody>
      <dsp:txXfrm>
        <a:off x="116853" y="2914283"/>
        <a:ext cx="5785391" cy="1696373"/>
      </dsp:txXfrm>
    </dsp:sp>
    <dsp:sp modelId="{4BE57917-3C78-4F23-8579-72C3F52708D9}">
      <dsp:nvSpPr>
        <dsp:cNvPr id="0" name=""/>
        <dsp:cNvSpPr/>
      </dsp:nvSpPr>
      <dsp:spPr>
        <a:xfrm rot="21563524">
          <a:off x="6270622" y="2068665"/>
          <a:ext cx="586476" cy="699327"/>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solidFill>
              <a:sysClr val="window" lastClr="FFFFFF"/>
            </a:solidFill>
            <a:latin typeface="Calibri" panose="020F0502020204030204"/>
            <a:ea typeface="+mn-ea"/>
            <a:cs typeface="+mn-cs"/>
          </a:endParaRPr>
        </a:p>
      </dsp:txBody>
      <dsp:txXfrm>
        <a:off x="6270627" y="2209463"/>
        <a:ext cx="410533" cy="419597"/>
      </dsp:txXfrm>
    </dsp:sp>
    <dsp:sp modelId="{BBD1F61C-B42D-4EA0-B0E4-9E2CF7FD2A1A}">
      <dsp:nvSpPr>
        <dsp:cNvPr id="0" name=""/>
        <dsp:cNvSpPr/>
      </dsp:nvSpPr>
      <dsp:spPr>
        <a:xfrm>
          <a:off x="7100235" y="505238"/>
          <a:ext cx="5180664" cy="3759826"/>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b="1" kern="1200">
              <a:solidFill>
                <a:sysClr val="window" lastClr="FFFFFF"/>
              </a:solidFill>
              <a:latin typeface="Calibri" panose="020F0502020204030204"/>
              <a:ea typeface="+mn-ea"/>
              <a:cs typeface="+mn-cs"/>
            </a:rPr>
            <a:t>%</a:t>
          </a:r>
          <a:r>
            <a:rPr lang="en-US" sz="4300" kern="1200">
              <a:solidFill>
                <a:sysClr val="window" lastClr="FFFFFF"/>
              </a:solidFill>
              <a:latin typeface="Calibri" panose="020F0502020204030204"/>
              <a:ea typeface="+mn-ea"/>
              <a:cs typeface="+mn-cs"/>
            </a:rPr>
            <a:t> </a:t>
          </a:r>
        </a:p>
        <a:p>
          <a:pPr marL="0" lvl="0" indent="0" algn="ctr" defTabSz="1911350">
            <a:lnSpc>
              <a:spcPct val="90000"/>
            </a:lnSpc>
            <a:spcBef>
              <a:spcPct val="0"/>
            </a:spcBef>
            <a:spcAft>
              <a:spcPct val="35000"/>
            </a:spcAft>
            <a:buNone/>
          </a:pPr>
          <a:r>
            <a:rPr lang="en-US" sz="4300" kern="1200">
              <a:solidFill>
                <a:sysClr val="window" lastClr="FFFFFF"/>
              </a:solidFill>
              <a:latin typeface="Calibri" panose="020F0502020204030204"/>
              <a:ea typeface="+mn-ea"/>
              <a:cs typeface="+mn-cs"/>
            </a:rPr>
            <a:t>College, Career, Workforce, and Military Readiness Component</a:t>
          </a:r>
        </a:p>
      </dsp:txBody>
      <dsp:txXfrm>
        <a:off x="7283775" y="688778"/>
        <a:ext cx="4813584" cy="339274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0.08524</cdr:x>
      <cdr:y>0.17049</cdr:y>
    </cdr:from>
    <cdr:to>
      <cdr:x>0.23793</cdr:x>
      <cdr:y>0.31603</cdr:y>
    </cdr:to>
    <cdr:pic>
      <cdr:nvPicPr>
        <cdr:cNvPr id="2" name="Picture 1">
          <a:extLst xmlns:a="http://schemas.openxmlformats.org/drawingml/2006/main">
            <a:ext uri="{FF2B5EF4-FFF2-40B4-BE49-F238E27FC236}">
              <a16:creationId xmlns:a16="http://schemas.microsoft.com/office/drawing/2014/main" id="{6C6C43D9-650A-59DB-A4FD-AE55C0A222D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84738" y="1186834"/>
          <a:ext cx="2122170" cy="101316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11/22/2023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548613"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097225"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45838"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19445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ttendanceworks.org/resources/posters/infographic/"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eportcard.education.ohio.gov/download"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567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5118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30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41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392150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179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173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7580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340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22</a:t>
            </a:fld>
            <a:endParaRPr lang="en-US"/>
          </a:p>
        </p:txBody>
      </p:sp>
    </p:spTree>
    <p:extLst>
      <p:ext uri="{BB962C8B-B14F-4D97-AF65-F5344CB8AC3E}">
        <p14:creationId xmlns:p14="http://schemas.microsoft.com/office/powerpoint/2010/main" val="114553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29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405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latin typeface="Arial" panose="020B0604020202020204" pitchFamily="34" charset="0"/>
                <a:ea typeface="Yu Mincho" panose="02020400000000000000" pitchFamily="18" charset="-128"/>
                <a:cs typeface="Arial" panose="020B0604020202020204" pitchFamily="34" charset="0"/>
              </a:rPr>
              <a:t>The Achievement Component measures students’ academic achievement using each level of performance on Ohio’s State Tests. </a:t>
            </a:r>
          </a:p>
          <a:p>
            <a:endParaRPr lang="en-US" sz="1800">
              <a:latin typeface="Arial" panose="020B0604020202020204" pitchFamily="34" charset="0"/>
              <a:ea typeface="Yu Mincho" panose="02020400000000000000" pitchFamily="18" charset="-128"/>
              <a:cs typeface="Arial" panose="020B0604020202020204" pitchFamily="34" charset="0"/>
            </a:endParaRPr>
          </a:p>
          <a:p>
            <a:pPr marL="571500" indent="-571500">
              <a:spcAft>
                <a:spcPts val="1800"/>
              </a:spcAft>
              <a:buFont typeface="Arial" panose="020B0604020202020204" pitchFamily="34" charset="0"/>
              <a:buChar char="•"/>
            </a:pPr>
            <a:r>
              <a:rPr lang="en-US" sz="1400">
                <a:latin typeface="Arial" panose="020B0604020202020204" pitchFamily="34" charset="0"/>
                <a:cs typeface="Arial" panose="020B0604020202020204" pitchFamily="34" charset="0"/>
              </a:rPr>
              <a:t>Rating </a:t>
            </a:r>
            <a:r>
              <a:rPr lang="en-US" sz="1400" b="1">
                <a:latin typeface="Arial" panose="020B0604020202020204" pitchFamily="34" charset="0"/>
                <a:cs typeface="Arial" panose="020B0604020202020204" pitchFamily="34" charset="0"/>
              </a:rPr>
              <a:t>based only on Performance Index</a:t>
            </a:r>
            <a:r>
              <a:rPr lang="en-US" sz="1400">
                <a:latin typeface="Arial" panose="020B0604020202020204" pitchFamily="34" charset="0"/>
                <a:cs typeface="Arial" panose="020B0604020202020204" pitchFamily="34" charset="0"/>
              </a:rPr>
              <a:t>, “Indicators Met” are report-only</a:t>
            </a:r>
          </a:p>
          <a:p>
            <a:pPr marL="571500" indent="-571500">
              <a:spcAft>
                <a:spcPts val="1800"/>
              </a:spcAft>
              <a:buFont typeface="Arial" panose="020B0604020202020204" pitchFamily="34" charset="0"/>
              <a:buChar char="•"/>
            </a:pPr>
            <a:r>
              <a:rPr lang="en-US" sz="1400" b="1">
                <a:latin typeface="Arial" panose="020B0604020202020204" pitchFamily="34" charset="0"/>
                <a:cs typeface="Arial" panose="020B0604020202020204" pitchFamily="34" charset="0"/>
              </a:rPr>
              <a:t>Resets the maximum performance </a:t>
            </a:r>
            <a:r>
              <a:rPr lang="en-US" sz="1400">
                <a:latin typeface="Arial" panose="020B0604020202020204" pitchFamily="34" charset="0"/>
                <a:cs typeface="Arial" panose="020B0604020202020204" pitchFamily="34" charset="0"/>
              </a:rPr>
              <a:t>index score as the average of the highest 2% of PI scores achieved for that year. The max score is used as the denominator in the calculation. This max score is to be set this way for buildings and districts.</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295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latin typeface="Arial" panose="020B0604020202020204" pitchFamily="34" charset="0"/>
                <a:ea typeface="Yu Mincho" panose="02020400000000000000" pitchFamily="18" charset="-128"/>
                <a:cs typeface="Arial" panose="020B0604020202020204" pitchFamily="34" charset="0"/>
              </a:rPr>
              <a:t>The Achievement Component measures students’ academic achievement using each level of performance on Ohio’s State Tests. </a:t>
            </a:r>
          </a:p>
          <a:p>
            <a:endParaRPr lang="en-US" sz="1800">
              <a:latin typeface="Arial" panose="020B0604020202020204" pitchFamily="34" charset="0"/>
              <a:ea typeface="Yu Mincho" panose="02020400000000000000" pitchFamily="18" charset="-128"/>
              <a:cs typeface="Arial" panose="020B0604020202020204" pitchFamily="34" charset="0"/>
            </a:endParaRPr>
          </a:p>
          <a:p>
            <a:pPr marL="571500" indent="-571500">
              <a:spcAft>
                <a:spcPts val="1800"/>
              </a:spcAft>
              <a:buFont typeface="Arial" panose="020B0604020202020204" pitchFamily="34" charset="0"/>
              <a:buChar char="•"/>
            </a:pPr>
            <a:r>
              <a:rPr lang="en-US" sz="1400">
                <a:latin typeface="Arial" panose="020B0604020202020204" pitchFamily="34" charset="0"/>
                <a:cs typeface="Arial" panose="020B0604020202020204" pitchFamily="34" charset="0"/>
              </a:rPr>
              <a:t>Rating </a:t>
            </a:r>
            <a:r>
              <a:rPr lang="en-US" sz="1400" b="1">
                <a:latin typeface="Arial" panose="020B0604020202020204" pitchFamily="34" charset="0"/>
                <a:cs typeface="Arial" panose="020B0604020202020204" pitchFamily="34" charset="0"/>
              </a:rPr>
              <a:t>based only on Performance Index</a:t>
            </a:r>
            <a:r>
              <a:rPr lang="en-US" sz="1400">
                <a:latin typeface="Arial" panose="020B0604020202020204" pitchFamily="34" charset="0"/>
                <a:cs typeface="Arial" panose="020B0604020202020204" pitchFamily="34" charset="0"/>
              </a:rPr>
              <a:t>, “Indicators Met” are report-only</a:t>
            </a:r>
          </a:p>
          <a:p>
            <a:pPr marL="571500" indent="-571500">
              <a:spcAft>
                <a:spcPts val="1800"/>
              </a:spcAft>
              <a:buFont typeface="Arial" panose="020B0604020202020204" pitchFamily="34" charset="0"/>
              <a:buChar char="•"/>
            </a:pPr>
            <a:r>
              <a:rPr lang="en-US" sz="1400" b="1">
                <a:latin typeface="Arial" panose="020B0604020202020204" pitchFamily="34" charset="0"/>
                <a:cs typeface="Arial" panose="020B0604020202020204" pitchFamily="34" charset="0"/>
              </a:rPr>
              <a:t>Resets the maximum performance </a:t>
            </a:r>
            <a:r>
              <a:rPr lang="en-US" sz="1400">
                <a:latin typeface="Arial" panose="020B0604020202020204" pitchFamily="34" charset="0"/>
                <a:cs typeface="Arial" panose="020B0604020202020204" pitchFamily="34" charset="0"/>
              </a:rPr>
              <a:t>index score as the average of the highest 2% of PI scores achieved for that year. The max score is used as the denominator in the calculation. This max score is to be set this way for buildings and districts.</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990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434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4626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62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0213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752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Infographic - Attendance Works</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36</a:t>
            </a:fld>
            <a:endParaRPr lang="en-US"/>
          </a:p>
        </p:txBody>
      </p:sp>
    </p:spTree>
    <p:extLst>
      <p:ext uri="{BB962C8B-B14F-4D97-AF65-F5344CB8AC3E}">
        <p14:creationId xmlns:p14="http://schemas.microsoft.com/office/powerpoint/2010/main" val="225683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909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242424"/>
                </a:solidFill>
                <a:effectLst/>
                <a:latin typeface="Segoe UI" panose="020B0502040204020203" pitchFamily="34" charset="0"/>
              </a:rPr>
              <a:t>For the progress component, are end of course retake tests included?</a:t>
            </a:r>
          </a:p>
          <a:p>
            <a:r>
              <a:rPr lang="en-US" b="1" i="0">
                <a:solidFill>
                  <a:srgbClr val="242424"/>
                </a:solidFill>
                <a:effectLst/>
                <a:latin typeface="Segoe UI" panose="020B0502040204020203" pitchFamily="34" charset="0"/>
              </a:rPr>
              <a:t>Yes/No</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42</a:t>
            </a:fld>
            <a:endParaRPr lang="en-US"/>
          </a:p>
        </p:txBody>
      </p:sp>
    </p:spTree>
    <p:extLst>
      <p:ext uri="{BB962C8B-B14F-4D97-AF65-F5344CB8AC3E}">
        <p14:creationId xmlns:p14="http://schemas.microsoft.com/office/powerpoint/2010/main" val="281573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a:t>Lindsay is our relatively new Assistant Director. She comes with a wealth of experience and we’re thrilled to have her. She’ll be managing the polls today and putting links in the chat. Amy is the Data Impact &amp; Policy Administrator and is leading the work with Regional Data Leads and the Ohio Education Data Professionals Network. Andrea and Taylor are the amazing people that usually answer the emails in the accountability inbox. They are phenomenal. Today, they’ll be helping to answer any participant questions that are put in the chat. And Jessica Lauric is our newest member of the Accountability team who just started last week. If you run into any technology issues today, Jessica will be helping out with that. (ask to have her email in the chat box in case anyone has technical issues)</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385483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3253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263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Download Data Page: </a:t>
            </a:r>
            <a:r>
              <a:rPr lang="en-US">
                <a:hlinkClick r:id="rId3"/>
              </a:rPr>
              <a:t>reportcard.education.ohio.gov/download</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48</a:t>
            </a:fld>
            <a:endParaRPr lang="en-US"/>
          </a:p>
        </p:txBody>
      </p:sp>
    </p:spTree>
    <p:extLst>
      <p:ext uri="{BB962C8B-B14F-4D97-AF65-F5344CB8AC3E}">
        <p14:creationId xmlns:p14="http://schemas.microsoft.com/office/powerpoint/2010/main" val="4294034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52</a:t>
            </a:fld>
            <a:endParaRPr lang="en-US"/>
          </a:p>
        </p:txBody>
      </p:sp>
    </p:spTree>
    <p:extLst>
      <p:ext uri="{BB962C8B-B14F-4D97-AF65-F5344CB8AC3E}">
        <p14:creationId xmlns:p14="http://schemas.microsoft.com/office/powerpoint/2010/main" val="25378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96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242424"/>
                </a:solidFill>
                <a:effectLst/>
                <a:latin typeface="Segoe UI" panose="020B0502040204020203" pitchFamily="34" charset="0"/>
              </a:rPr>
              <a:t>For the gap closing component, the total number of possible points changes based on whether there are enough students in a subgroup.</a:t>
            </a:r>
          </a:p>
          <a:p>
            <a:r>
              <a:rPr lang="en-US" b="1" i="0">
                <a:solidFill>
                  <a:srgbClr val="242424"/>
                </a:solidFill>
                <a:effectLst/>
                <a:latin typeface="Segoe UI" panose="020B0502040204020203" pitchFamily="34" charset="0"/>
              </a:rPr>
              <a:t>True/False </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54</a:t>
            </a:fld>
            <a:endParaRPr lang="en-US"/>
          </a:p>
        </p:txBody>
      </p:sp>
    </p:spTree>
    <p:extLst>
      <p:ext uri="{BB962C8B-B14F-4D97-AF65-F5344CB8AC3E}">
        <p14:creationId xmlns:p14="http://schemas.microsoft.com/office/powerpoint/2010/main" val="2151426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55</a:t>
            </a:fld>
            <a:endParaRPr lang="en-US"/>
          </a:p>
        </p:txBody>
      </p:sp>
    </p:spTree>
    <p:extLst>
      <p:ext uri="{BB962C8B-B14F-4D97-AF65-F5344CB8AC3E}">
        <p14:creationId xmlns:p14="http://schemas.microsoft.com/office/powerpoint/2010/main" val="3438547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676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65</a:t>
            </a:fld>
            <a:endParaRPr lang="en-US"/>
          </a:p>
        </p:txBody>
      </p:sp>
    </p:spTree>
    <p:extLst>
      <p:ext uri="{BB962C8B-B14F-4D97-AF65-F5344CB8AC3E}">
        <p14:creationId xmlns:p14="http://schemas.microsoft.com/office/powerpoint/2010/main" val="3310994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02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a:t>We all are coming at this from different levels. For some of you, you may be able to give this presentation yourself and even better than I can! For others, this may be the first time you are hearing some of this information. So I ask that we all be patient with each other, and I hope that at minimum, you can gain just one useful tidbit of information. </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1987623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67</a:t>
            </a:fld>
            <a:endParaRPr lang="en-US"/>
          </a:p>
        </p:txBody>
      </p:sp>
    </p:spTree>
    <p:extLst>
      <p:ext uri="{BB962C8B-B14F-4D97-AF65-F5344CB8AC3E}">
        <p14:creationId xmlns:p14="http://schemas.microsoft.com/office/powerpoint/2010/main" val="1943472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767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A88EB8E9-7E05-4C60-A58D-798732DD5BFE}" type="slidenum">
              <a:rPr lang="en-US" smtClean="0"/>
              <a:t>69</a:t>
            </a:fld>
            <a:endParaRPr lang="en-US"/>
          </a:p>
        </p:txBody>
      </p:sp>
    </p:spTree>
    <p:extLst>
      <p:ext uri="{BB962C8B-B14F-4D97-AF65-F5344CB8AC3E}">
        <p14:creationId xmlns:p14="http://schemas.microsoft.com/office/powerpoint/2010/main" val="3985948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A88EB8E9-7E05-4C60-A58D-798732DD5BFE}" type="slidenum">
              <a:rPr lang="en-US" smtClean="0"/>
              <a:t>70</a:t>
            </a:fld>
            <a:endParaRPr lang="en-US"/>
          </a:p>
        </p:txBody>
      </p:sp>
    </p:spTree>
    <p:extLst>
      <p:ext uri="{BB962C8B-B14F-4D97-AF65-F5344CB8AC3E}">
        <p14:creationId xmlns:p14="http://schemas.microsoft.com/office/powerpoint/2010/main" val="2792568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A88EB8E9-7E05-4C60-A58D-798732DD5BFE}" type="slidenum">
              <a:rPr lang="en-US" smtClean="0"/>
              <a:t>71</a:t>
            </a:fld>
            <a:endParaRPr lang="en-US"/>
          </a:p>
        </p:txBody>
      </p:sp>
    </p:spTree>
    <p:extLst>
      <p:ext uri="{BB962C8B-B14F-4D97-AF65-F5344CB8AC3E}">
        <p14:creationId xmlns:p14="http://schemas.microsoft.com/office/powerpoint/2010/main" val="919546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A88EB8E9-7E05-4C60-A58D-798732DD5BFE}" type="slidenum">
              <a:rPr lang="en-US" smtClean="0"/>
              <a:t>72</a:t>
            </a:fld>
            <a:endParaRPr lang="en-US"/>
          </a:p>
        </p:txBody>
      </p:sp>
    </p:spTree>
    <p:extLst>
      <p:ext uri="{BB962C8B-B14F-4D97-AF65-F5344CB8AC3E}">
        <p14:creationId xmlns:p14="http://schemas.microsoft.com/office/powerpoint/2010/main" val="2473422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A88EB8E9-7E05-4C60-A58D-798732DD5BFE}" type="slidenum">
              <a:rPr lang="en-US" smtClean="0"/>
              <a:t>73</a:t>
            </a:fld>
            <a:endParaRPr lang="en-US"/>
          </a:p>
        </p:txBody>
      </p:sp>
    </p:spTree>
    <p:extLst>
      <p:ext uri="{BB962C8B-B14F-4D97-AF65-F5344CB8AC3E}">
        <p14:creationId xmlns:p14="http://schemas.microsoft.com/office/powerpoint/2010/main" val="4035063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A88EB8E9-7E05-4C60-A58D-798732DD5BFE}" type="slidenum">
              <a:rPr lang="en-US" smtClean="0"/>
              <a:t>74</a:t>
            </a:fld>
            <a:endParaRPr lang="en-US"/>
          </a:p>
        </p:txBody>
      </p:sp>
    </p:spTree>
    <p:extLst>
      <p:ext uri="{BB962C8B-B14F-4D97-AF65-F5344CB8AC3E}">
        <p14:creationId xmlns:p14="http://schemas.microsoft.com/office/powerpoint/2010/main" val="537395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674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299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Chat is disabled not because we don’t want to hear from you; we learned from our last webinar that having the chat caused many distractions for the participants. </a:t>
            </a:r>
          </a:p>
          <a:p>
            <a:endParaRPr lang="en-US"/>
          </a:p>
          <a:p>
            <a:r>
              <a:rPr lang="en-US"/>
              <a:t>PADLET – </a:t>
            </a:r>
          </a:p>
          <a:p>
            <a:r>
              <a:rPr lang="en-US"/>
              <a:t>After each section, I’ll pull up the </a:t>
            </a:r>
            <a:r>
              <a:rPr lang="en-US" err="1"/>
              <a:t>padlet</a:t>
            </a:r>
            <a:r>
              <a:rPr lang="en-US"/>
              <a:t> and answer a few questions. We’ll be using this to help develop Q&amp;A for our website. </a:t>
            </a:r>
          </a:p>
          <a:p>
            <a:endParaRPr lang="en-US"/>
          </a:p>
          <a:p>
            <a:pPr marL="0" marR="0" lvl="0" indent="0" algn="l" defTabSz="1097225" rtl="0" eaLnBrk="1" fontAlgn="auto" latinLnBrk="0" hangingPunct="1">
              <a:lnSpc>
                <a:spcPct val="100000"/>
              </a:lnSpc>
              <a:spcBef>
                <a:spcPts val="0"/>
              </a:spcBef>
              <a:spcAft>
                <a:spcPts val="0"/>
              </a:spcAft>
              <a:buClrTx/>
              <a:buSzTx/>
              <a:buFontTx/>
              <a:buNone/>
              <a:tabLst/>
              <a:defRPr/>
            </a:pPr>
            <a:r>
              <a:rPr lang="en-US"/>
              <a:t>As I know better, I do better. Meaning I would truly love your input. We’re going to have a survey at the end, and we’d really love your feedback as to how best we can provide useful, helpful information about report cards. </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13301807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77</a:t>
            </a:fld>
            <a:endParaRPr lang="en-US"/>
          </a:p>
        </p:txBody>
      </p:sp>
    </p:spTree>
    <p:extLst>
      <p:ext uri="{BB962C8B-B14F-4D97-AF65-F5344CB8AC3E}">
        <p14:creationId xmlns:p14="http://schemas.microsoft.com/office/powerpoint/2010/main" val="32653167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A88EB8E9-7E05-4C60-A58D-798732DD5BFE}" type="slidenum">
              <a:rPr lang="en-US" smtClean="0"/>
              <a:t>78</a:t>
            </a:fld>
            <a:endParaRPr lang="en-US"/>
          </a:p>
        </p:txBody>
      </p:sp>
    </p:spTree>
    <p:extLst>
      <p:ext uri="{BB962C8B-B14F-4D97-AF65-F5344CB8AC3E}">
        <p14:creationId xmlns:p14="http://schemas.microsoft.com/office/powerpoint/2010/main" val="1723022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A88EB8E9-7E05-4C60-A58D-798732DD5BFE}" type="slidenum">
              <a:rPr lang="en-US" smtClean="0"/>
              <a:t>79</a:t>
            </a:fld>
            <a:endParaRPr lang="en-US"/>
          </a:p>
        </p:txBody>
      </p:sp>
    </p:spTree>
    <p:extLst>
      <p:ext uri="{BB962C8B-B14F-4D97-AF65-F5344CB8AC3E}">
        <p14:creationId xmlns:p14="http://schemas.microsoft.com/office/powerpoint/2010/main" val="191142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A88EB8E9-7E05-4C60-A58D-798732DD5BFE}" type="slidenum">
              <a:rPr lang="en-US" smtClean="0"/>
              <a:t>80</a:t>
            </a:fld>
            <a:endParaRPr lang="en-US"/>
          </a:p>
        </p:txBody>
      </p:sp>
    </p:spTree>
    <p:extLst>
      <p:ext uri="{BB962C8B-B14F-4D97-AF65-F5344CB8AC3E}">
        <p14:creationId xmlns:p14="http://schemas.microsoft.com/office/powerpoint/2010/main" val="21130433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949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84</a:t>
            </a:fld>
            <a:endParaRPr lang="en-US"/>
          </a:p>
        </p:txBody>
      </p:sp>
    </p:spTree>
    <p:extLst>
      <p:ext uri="{BB962C8B-B14F-4D97-AF65-F5344CB8AC3E}">
        <p14:creationId xmlns:p14="http://schemas.microsoft.com/office/powerpoint/2010/main" val="39138504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95605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99</a:t>
            </a:fld>
            <a:endParaRPr lang="en-US"/>
          </a:p>
        </p:txBody>
      </p:sp>
    </p:spTree>
    <p:extLst>
      <p:ext uri="{BB962C8B-B14F-4D97-AF65-F5344CB8AC3E}">
        <p14:creationId xmlns:p14="http://schemas.microsoft.com/office/powerpoint/2010/main" val="1366929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099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102</a:t>
            </a:fld>
            <a:endParaRPr lang="en-US"/>
          </a:p>
        </p:txBody>
      </p:sp>
    </p:spTree>
    <p:extLst>
      <p:ext uri="{BB962C8B-B14F-4D97-AF65-F5344CB8AC3E}">
        <p14:creationId xmlns:p14="http://schemas.microsoft.com/office/powerpoint/2010/main" val="309226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Chat is disabled not because we don’t want to hear from you; we learned from our last webinar that having the chat caused many distractions for the participants. </a:t>
            </a:r>
          </a:p>
          <a:p>
            <a:endParaRPr lang="en-US"/>
          </a:p>
          <a:p>
            <a:r>
              <a:rPr lang="en-US"/>
              <a:t>PADLET – </a:t>
            </a:r>
          </a:p>
          <a:p>
            <a:r>
              <a:rPr lang="en-US"/>
              <a:t>After each section, I’ll pull up the </a:t>
            </a:r>
            <a:r>
              <a:rPr lang="en-US" err="1"/>
              <a:t>padlet</a:t>
            </a:r>
            <a:r>
              <a:rPr lang="en-US"/>
              <a:t> and answer a few questions. We’ll be using this to help develop Q&amp;A for our website. </a:t>
            </a:r>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30168202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103</a:t>
            </a:fld>
            <a:endParaRPr lang="en-US"/>
          </a:p>
        </p:txBody>
      </p:sp>
    </p:spTree>
    <p:extLst>
      <p:ext uri="{BB962C8B-B14F-4D97-AF65-F5344CB8AC3E}">
        <p14:creationId xmlns:p14="http://schemas.microsoft.com/office/powerpoint/2010/main" val="40381068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104</a:t>
            </a:fld>
            <a:endParaRPr lang="en-US"/>
          </a:p>
        </p:txBody>
      </p:sp>
    </p:spTree>
    <p:extLst>
      <p:ext uri="{BB962C8B-B14F-4D97-AF65-F5344CB8AC3E}">
        <p14:creationId xmlns:p14="http://schemas.microsoft.com/office/powerpoint/2010/main" val="129103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917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511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48613"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4861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2432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 y="0"/>
            <a:ext cx="14630394" cy="8229597"/>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578" y="1"/>
            <a:ext cx="14637978" cy="8233862"/>
          </a:xfrm>
          <a:prstGeom prst="rect">
            <a:avLst/>
          </a:prstGeom>
        </p:spPr>
      </p:pic>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a:t>Click to edit Master title style</a:t>
            </a:r>
          </a:p>
        </p:txBody>
      </p:sp>
      <p:sp>
        <p:nvSpPr>
          <p:cNvPr id="3" name="Content Placeholder 2"/>
          <p:cNvSpPr>
            <a:spLocks noGrp="1"/>
          </p:cNvSpPr>
          <p:nvPr>
            <p:ph idx="1"/>
          </p:nvPr>
        </p:nvSpPr>
        <p:spPr>
          <a:xfrm>
            <a:off x="731520" y="1508584"/>
            <a:ext cx="13167360" cy="5431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43A69C57-A96E-4D28-B89E-61FE079DD911}"/>
              </a:ext>
            </a:extLst>
          </p:cNvPr>
          <p:cNvSpPr>
            <a:spLocks noGrp="1"/>
          </p:cNvSpPr>
          <p:nvPr>
            <p:ph type="sldNum" sz="quarter" idx="12"/>
          </p:nvPr>
        </p:nvSpPr>
        <p:spPr>
          <a:xfrm>
            <a:off x="731520" y="7707286"/>
            <a:ext cx="660400" cy="365125"/>
          </a:xfrm>
          <a:prstGeom prst="rect">
            <a:avLst/>
          </a:prstGeom>
        </p:spPr>
        <p:txBody>
          <a:bodyPr/>
          <a:lstStyle>
            <a:lvl1pPr>
              <a:defRPr sz="2400">
                <a:solidFill>
                  <a:schemeClr val="bg1">
                    <a:lumMod val="95000"/>
                  </a:schemeClr>
                </a:solidFill>
                <a:latin typeface="Arial" panose="020B0604020202020204" pitchFamily="34" charset="0"/>
                <a:cs typeface="Arial" panose="020B0604020202020204" pitchFamily="34" charset="0"/>
              </a:defRPr>
            </a:lvl1pPr>
          </a:lstStyle>
          <a:p>
            <a:fld id="{6BA907D1-9C08-47F3-B047-6197268ACA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31520" y="1557346"/>
            <a:ext cx="13167360" cy="543115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ohio.gov/Topics/Data/Report-Card-Resour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education.ohio.gov/Topics/Data/Report-Card-Resources/Resources-and-Technical-Document" TargetMode="Externa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3" Type="http://schemas.openxmlformats.org/officeDocument/2006/relationships/hyperlink" Target="https://education.ohio.gov/Topics/Data/Report-Card-Resources/Resources-and-Technical-Document/Overall-and-Component-Rating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forms.office.com/g/rgz0YEwdRw"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mailto:accountability@education.ohio.gov"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reportcard.education.ohio.gov/" TargetMode="Externa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reportcard.education.ohio.gov/download" TargetMode="External"/><Relationship Id="rId5" Type="http://schemas.openxmlformats.org/officeDocument/2006/relationships/hyperlink" Target="https://reports.education.ohio.gov/overview" TargetMode="External"/><Relationship Id="rId10" Type="http://schemas.openxmlformats.org/officeDocument/2006/relationships/hyperlink" Target="https://education.ohio.gov/Topics/Future-Forward-Ohio/Student-Recovery-Dashboard" TargetMode="External"/><Relationship Id="rId4" Type="http://schemas.openxmlformats.org/officeDocument/2006/relationships/image" Target="../media/image12.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eportcardstorage.education.ohio.gov/2023appsettings/State_Report_Card.pdf?sv=2020-08-04&amp;ss=b&amp;srt=sco&amp;sp=rlx&amp;se=2031-07-28T05:10:18Z&amp;st=2021-07-27T21:10:18Z&amp;spr=https&amp;sig=nPOvW%2Br2caitHi%2F8WhYwU7xqalHo0dFrudeJq%2B%2Bmyuo%3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education.ohio.gov/getattachment/Topics/Data/Report-Card-Resources/Resources-and-Technical-Document/Achievement-Component/Achievement-Component-Technical-Documentation-2022-2023.pdf.aspx?lang=en-U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emotedx.infohio.org/edreports"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ttendanceworks.org/resources/posters/infographi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hyperlink" Target="https://ohiofamiliesengage.osu.edu/" TargetMode="External"/><Relationship Id="rId3" Type="http://schemas.openxmlformats.org/officeDocument/2006/relationships/hyperlink" Target="https://remotedx.infohio.org/edreports" TargetMode="External"/><Relationship Id="rId7" Type="http://schemas.openxmlformats.org/officeDocument/2006/relationships/hyperlink" Target="https://education.ohio.gov/getattachment/Topics/Student-Supports/Attendance-Support/Ohio-s-Attendance-Guide.pdf.aspx?lang=en-US" TargetMode="External"/><Relationship Id="rId2" Type="http://schemas.openxmlformats.org/officeDocument/2006/relationships/hyperlink" Target="https://education.ohio.gov/Topics/Future-Forward-Ohio/Student-Recovery-Dashboard" TargetMode="External"/><Relationship Id="rId1" Type="http://schemas.openxmlformats.org/officeDocument/2006/relationships/slideLayout" Target="../slideLayouts/slideLayout2.xml"/><Relationship Id="rId6" Type="http://schemas.openxmlformats.org/officeDocument/2006/relationships/hyperlink" Target="https://education.ohio.gov/Topics/Learning-in-Ohio/Literacy/Read-Ohio" TargetMode="External"/><Relationship Id="rId5" Type="http://schemas.openxmlformats.org/officeDocument/2006/relationships/hyperlink" Target="https://education.ohio.gov/getattachment/Topics/Learning-in-Ohio/Literacy/Ohios-Plan-to-Raise-Literacy-Achievement.pdf.aspx" TargetMode="External"/><Relationship Id="rId4" Type="http://schemas.openxmlformats.org/officeDocument/2006/relationships/hyperlink" Target="https://ohiocurriculumsupport.org/" TargetMode="External"/><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education.ohio.gov/getattachment/Topics/Data/Report-Card-Resources/Resources-and-Technical-Document/Progress-Component/Progress-Component-Technical-Document/Progress-Component-Technical-Documentation-2022-2023.pdf.aspx?lang=en-U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ducation.ohio.gov/getattachment/Topics/Data/Report-Card-Resources/Resources-and-Technical-Document/Progress-Component/Progress-Component-Technical-Document/Progress-Component-Technical-Documentation-2022-2023.pdf.aspx?lang=en-U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reportcard.education.ohio.gov/downloa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adlet.com/rkwakefield/2023-report-card-webinar-5znghuir5di3z8i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education.ohio.gov/getattachment/Topics/Data/Report-Card-Resources/Resources-and-Technical-Document/Gap-Closing-Component/Gap-Closing-Component/Gap-Closing-Component-Technical-Documentation-2022-2023.pdf.aspx?lang=en-U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hyperlink" Target="https://education.ohio.gov/getattachment/Topics/Data/Report-Card-Resources/Resources-and-Technical-Document/component_calculator_8_4_23.xlsx.aspx?lang=en-US" TargetMode="Externa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hyperlink" Target="https://education.ohio.gov/getattachment/Topics/Data/Report-Card-Resources/Resources-and-Technical-Document/Gap-Closing-Component/Gap-Closing-Component/Gap-Closing-Component-2022-2023-Technical-Documentation.pdf.aspx?lang=en-US" TargetMode="Externa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ies.ed.gov/ncee/wwc/Docs/PracticeGuide/WWC2021006-Math-PG.pdf" TargetMode="External"/><Relationship Id="rId3" Type="http://schemas.openxmlformats.org/officeDocument/2006/relationships/hyperlink" Target="https://education.ohio.gov/getattachment/Topics/Learning-in-Ohio/Literacy/Implementing-Ohio%E2%80%99s-Plan-to-Raise-Literacy-Ach-1/Emergent-Literacy/Ohio-Ready-School-Guide-for-Language-and-Literacy.pdf.aspx?lang=en-US" TargetMode="External"/><Relationship Id="rId7" Type="http://schemas.openxmlformats.org/officeDocument/2006/relationships/hyperlink" Target="https://education.ohio.gov/getattachment/Topics/Student-Supports/Attendance-Support/Ohio-s-Attendance-Guide.pdf.aspx?lang=en-US"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education.ohio.gov/getattachment/Topics/Learning-in-Ohio/Literacy/Implementing-Ohio%E2%80%99s-Plan-to-Raise-Literacy-Ach-1/6-12-Literacy-Implementation-Guide-2023.pdf.aspx?lang=en-US" TargetMode="External"/><Relationship Id="rId11" Type="http://schemas.openxmlformats.org/officeDocument/2006/relationships/hyperlink" Target="https://www.ocali.org/" TargetMode="External"/><Relationship Id="rId5" Type="http://schemas.openxmlformats.org/officeDocument/2006/relationships/hyperlink" Target="https://education.ohio.gov/getattachment/Topics/Learning-in-Ohio/Literacy/Implementing-Ohio%E2%80%99s-Plan-to-Raise-Literacy-Ach-1/K-5-Literacy-Implementation-Guide-2023.pdf.aspx?lang=en-US" TargetMode="External"/><Relationship Id="rId10" Type="http://schemas.openxmlformats.org/officeDocument/2006/relationships/hyperlink" Target="https://education.ohio.gov/Topics/Student-Supports/English-Learners" TargetMode="External"/><Relationship Id="rId4" Type="http://schemas.openxmlformats.org/officeDocument/2006/relationships/hyperlink" Target="https://education.ohio.gov/getattachment/Topics/Learning-in-Ohio/Literacy/Implementing-Ohio%E2%80%99s-Plan-to-Raise-Literacy-Ach-1/Emergent-Literacy/B-K-Entry-Implementation-Guide.pdf.aspx?lang=en-US" TargetMode="External"/><Relationship Id="rId9" Type="http://schemas.openxmlformats.org/officeDocument/2006/relationships/hyperlink" Target="https://education.ohio.gov/Topics/Other-Resources/Gifted-Education"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education.ohio.gov/getattachment/Topics/Data/Report-Card-Resources/Resources-and-Technical-Document/Early-Literacy-Component-Technical-Document/Early-Literacy-Technical-Documentation-2022-2023.pdf.aspx?lang=en-U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4.png"/><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7.xml.rels><?xml version="1.0" encoding="UTF-8" standalone="yes"?>
<Relationships xmlns="http://schemas.openxmlformats.org/package/2006/relationships"><Relationship Id="rId8" Type="http://schemas.openxmlformats.org/officeDocument/2006/relationships/hyperlink" Target="https://education.ohio.gov/Topics/Learning-in-Ohio/Literacy/Read-Ohio" TargetMode="External"/><Relationship Id="rId3" Type="http://schemas.openxmlformats.org/officeDocument/2006/relationships/image" Target="../media/image59.png"/><Relationship Id="rId7" Type="http://schemas.openxmlformats.org/officeDocument/2006/relationships/hyperlink" Target="https://education.ohio.gov/getattachment/Topics/Learning-in-Ohio/Literacy/Ohios-Plan-to-Raise-Literacy-Achievement.pdf.asp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remotedx.infohio.org/edreports" TargetMode="External"/><Relationship Id="rId5" Type="http://schemas.openxmlformats.org/officeDocument/2006/relationships/image" Target="../media/image61.png"/><Relationship Id="rId10" Type="http://schemas.openxmlformats.org/officeDocument/2006/relationships/hyperlink" Target="https://education.ohio.gov/Topics/Learning-in-Ohio/Literacy/Implementing-Ohio%e2%80%99s-Plan-to-Raise-Literacy-Ach-1" TargetMode="External"/><Relationship Id="rId4" Type="http://schemas.openxmlformats.org/officeDocument/2006/relationships/image" Target="../media/image60.svg"/><Relationship Id="rId9" Type="http://schemas.openxmlformats.org/officeDocument/2006/relationships/hyperlink" Target="https://education.ohio.gov/Topics/Learning-in-Ohio/Literacy/Literacy-Academy/Literacy-Academy-on-Demand"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education.ohio.gov/Topics/Learning-in-Ohio/Literacy/Third-Grade-Reading-Guarantee/Third-Grade-Reading-Guarantee-Teacher-Resources" TargetMode="External"/><Relationship Id="rId3" Type="http://schemas.openxmlformats.org/officeDocument/2006/relationships/image" Target="../media/image63.png"/><Relationship Id="rId7" Type="http://schemas.openxmlformats.org/officeDocument/2006/relationships/hyperlink" Target="https://education.ohio.gov/getattachment/Topics/Learning-in-Ohio/Literacy/Dyslexia/Dyslexia-Guidebook-update0722.pdf.aspx?lang=en-U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education.ohio.gov/getattachment/Topics/Learning-in-Ohio/Literacy/Ohios-Plan-to-Raise-Literacy-Achievement.pdf.aspx" TargetMode="External"/><Relationship Id="rId5" Type="http://schemas.openxmlformats.org/officeDocument/2006/relationships/hyperlink" Target="https://remotedx.infohio.org/edreports" TargetMode="External"/><Relationship Id="rId4" Type="http://schemas.openxmlformats.org/officeDocument/2006/relationships/image" Target="../media/image64.png"/><Relationship Id="rId9" Type="http://schemas.openxmlformats.org/officeDocument/2006/relationships/hyperlink" Target="https://education.ohio.gov/Topics/Learning-in-Ohio/Literacy/Read-Ohio"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education.ohio.gov/getattachment/Topics/Data/Report-Card-Resources/2023-Report-Card-Guide.pdf.aspx?lang=en-US" TargetMode="External"/><Relationship Id="rId7" Type="http://schemas.openxmlformats.org/officeDocument/2006/relationships/hyperlink" Target="https://education.ohio.gov/getattachment/Topics/Data/Report-Card-Resources/Resources-and-Technical-Document/Complete-Traditional-School-Report-Card-Technical-Document.pdf.aspx?lang=en-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hyperlink" Target="https://education.ohio.gov/getattachment/Topics/Data/Report-Card-Resources/Resources-and-Technical-Document/2023-Ohio-School-Report-Cards-Overview.pdf.aspx?lang=en-US"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education.ohio.gov/getattachment/Topics/Data/Report-Card-Resources/Resources-and-Technical-Document/component_calculator_8_4_23.xlsx.aspx?lang=en-US"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education.ohio.gov/getattachment/Topics/Data/Report-Card-Resources/Resources-and-Technical-Document/Graduation-Component/Graduation-Component/Graduation-Component-Technical-Documentation-2022-2023.pdf.aspx?lang=en-U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3" Type="http://schemas.openxmlformats.org/officeDocument/2006/relationships/hyperlink" Target="https://education.ohio.gov/Topics/Ohio-s-Graduation-Requirements"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education.ohio.gov/getattachment/Topics/Data/Report-Card-Resources/2023-Report-Card-Guide.pdf.aspx?lang=en-US" TargetMode="External"/><Relationship Id="rId4" Type="http://schemas.openxmlformats.org/officeDocument/2006/relationships/hyperlink" Target="https://education.ohio.gov/Topics/Student-Supports/Attendance-Support"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portcard.education.ohio.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DF251F8-F6BF-1379-6638-CDCF4C3310A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567" y="522917"/>
            <a:ext cx="12732750" cy="738664"/>
          </a:xfrm>
        </p:spPr>
        <p:txBody>
          <a:bodyPr/>
          <a:lstStyle/>
          <a:p>
            <a:r>
              <a:rPr lang="en-US" sz="4800"/>
              <a:t>2023 Ohio’s Schools Report Cards Webinar</a:t>
            </a:r>
          </a:p>
        </p:txBody>
      </p:sp>
      <p:sp>
        <p:nvSpPr>
          <p:cNvPr id="4" name="Subtitle 2">
            <a:extLst>
              <a:ext uri="{FF2B5EF4-FFF2-40B4-BE49-F238E27FC236}">
                <a16:creationId xmlns:a16="http://schemas.microsoft.com/office/drawing/2014/main" id="{D4857BD1-B2A9-3D96-B5E7-B5F3405098DD}"/>
              </a:ext>
            </a:extLst>
          </p:cNvPr>
          <p:cNvSpPr txBox="1">
            <a:spLocks/>
          </p:cNvSpPr>
          <p:nvPr/>
        </p:nvSpPr>
        <p:spPr>
          <a:xfrm>
            <a:off x="313236" y="7723344"/>
            <a:ext cx="3916877" cy="506256"/>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ctr" defTabSz="548613"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a:ln>
                  <a:noFill/>
                </a:ln>
                <a:solidFill>
                  <a:prstClr val="white"/>
                </a:solidFill>
                <a:effectLst/>
                <a:uLnTx/>
                <a:uFillTx/>
                <a:latin typeface="Arial"/>
                <a:ea typeface="+mn-ea"/>
                <a:cs typeface="Arial"/>
              </a:rPr>
              <a:t>September 2023</a:t>
            </a:r>
          </a:p>
        </p:txBody>
      </p:sp>
    </p:spTree>
    <p:extLst>
      <p:ext uri="{BB962C8B-B14F-4D97-AF65-F5344CB8AC3E}">
        <p14:creationId xmlns:p14="http://schemas.microsoft.com/office/powerpoint/2010/main" val="398091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2E137AE-142E-C60F-3A67-BB61655024A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10</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2" name="Flowchart: Document 1">
            <a:extLst>
              <a:ext uri="{FF2B5EF4-FFF2-40B4-BE49-F238E27FC236}">
                <a16:creationId xmlns:a16="http://schemas.microsoft.com/office/drawing/2014/main" id="{1A5A5585-43E2-B645-39F7-568D4A1FB046}"/>
              </a:ext>
            </a:extLst>
          </p:cNvPr>
          <p:cNvSpPr/>
          <p:nvPr/>
        </p:nvSpPr>
        <p:spPr>
          <a:xfrm>
            <a:off x="0" y="0"/>
            <a:ext cx="4271865" cy="3295649"/>
          </a:xfrm>
          <a:prstGeom prst="flowChartDocument">
            <a:avLst/>
          </a:prstGeom>
          <a:solidFill>
            <a:srgbClr val="3C7BA9"/>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2625"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C7BC0477-AD18-564A-9C7B-57B1A16B11F3}"/>
              </a:ext>
            </a:extLst>
          </p:cNvPr>
          <p:cNvSpPr txBox="1"/>
          <p:nvPr/>
        </p:nvSpPr>
        <p:spPr>
          <a:xfrm>
            <a:off x="124280" y="554328"/>
            <a:ext cx="3729221" cy="1323439"/>
          </a:xfrm>
          <a:prstGeom prst="rect">
            <a:avLst/>
          </a:prstGeom>
          <a:noFill/>
        </p:spPr>
        <p:txBody>
          <a:bodyPr wrap="square">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Report Card Resources</a:t>
            </a:r>
            <a:endPar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 name="Content Placeholder 5" descr="Graphical user interface, application">
            <a:hlinkClick r:id="rId3"/>
            <a:extLst>
              <a:ext uri="{FF2B5EF4-FFF2-40B4-BE49-F238E27FC236}">
                <a16:creationId xmlns:a16="http://schemas.microsoft.com/office/drawing/2014/main" id="{D7809CFB-560B-5679-1A7F-614C00E2943A}"/>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6574244" y="1502228"/>
            <a:ext cx="7383236" cy="4898045"/>
          </a:xfrm>
          <a:prstGeom prst="rect">
            <a:avLst/>
          </a:prstGeom>
          <a:ln>
            <a:noFill/>
          </a:ln>
          <a:effectLst>
            <a:outerShdw blurRad="292100" dist="139700" dir="2700000" algn="tl" rotWithShape="0">
              <a:srgbClr val="333333">
                <a:alpha val="65000"/>
              </a:srgbClr>
            </a:outerShdw>
          </a:effectLst>
        </p:spPr>
      </p:pic>
      <p:sp>
        <p:nvSpPr>
          <p:cNvPr id="19" name="Rectangle: Rounded Corners 18">
            <a:extLst>
              <a:ext uri="{FF2B5EF4-FFF2-40B4-BE49-F238E27FC236}">
                <a16:creationId xmlns:a16="http://schemas.microsoft.com/office/drawing/2014/main" id="{0FE3D37B-E05B-1AD1-BDBF-DF207C74AA5E}"/>
              </a:ext>
            </a:extLst>
          </p:cNvPr>
          <p:cNvSpPr/>
          <p:nvPr/>
        </p:nvSpPr>
        <p:spPr>
          <a:xfrm>
            <a:off x="7045779" y="3213105"/>
            <a:ext cx="3390900" cy="1197429"/>
          </a:xfrm>
          <a:prstGeom prst="roundRect">
            <a:avLst/>
          </a:prstGeom>
          <a:noFill/>
          <a:ln w="76200">
            <a:solidFill>
              <a:srgbClr val="F20017"/>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2625"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70D7C9D7-2B01-AFF1-EFB3-3E7066D3C6B5}"/>
              </a:ext>
            </a:extLst>
          </p:cNvPr>
          <p:cNvSpPr txBox="1"/>
          <p:nvPr/>
        </p:nvSpPr>
        <p:spPr>
          <a:xfrm>
            <a:off x="945328" y="3784600"/>
            <a:ext cx="4559300" cy="2031325"/>
          </a:xfrm>
          <a:prstGeom prst="rect">
            <a:avLst/>
          </a:prstGeom>
          <a:noFill/>
        </p:spPr>
        <p:txBody>
          <a:bodyPr wrap="square" rtlCol="0">
            <a:spAutoFit/>
          </a:bodyPr>
          <a:lstStyle/>
          <a:p>
            <a:pPr marL="0" marR="0" lvl="0" indent="0" algn="l" defTabSz="548613" rtl="0" eaLnBrk="1" fontAlgn="auto" latinLnBrk="0" hangingPunct="1">
              <a:lnSpc>
                <a:spcPct val="100000"/>
              </a:lnSpc>
              <a:spcBef>
                <a:spcPts val="0"/>
              </a:spcBef>
              <a:spcAft>
                <a:spcPts val="0"/>
              </a:spcAft>
              <a:buClrTx/>
              <a:buSzTx/>
              <a:buFontTx/>
              <a:buNone/>
              <a:tabLst/>
              <a:defRPr/>
            </a:pPr>
            <a:r>
              <a:rPr kumimoji="0" lang="en-US" sz="2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detailed information about each report card component calculation, please visit the </a:t>
            </a:r>
            <a:r>
              <a:rPr kumimoji="0" lang="en-US" sz="2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5"/>
              </a:rPr>
              <a:t>Report Card Resources and Technical Documents Website</a:t>
            </a:r>
            <a:r>
              <a:rPr kumimoji="0" lang="en-US" sz="2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548613" rtl="0" eaLnBrk="1" fontAlgn="auto" latinLnBrk="0" hangingPunct="1">
              <a:lnSpc>
                <a:spcPct val="100000"/>
              </a:lnSpc>
              <a:spcBef>
                <a:spcPts val="0"/>
              </a:spcBef>
              <a:spcAft>
                <a:spcPts val="0"/>
              </a:spcAft>
              <a:buClrTx/>
              <a:buSzTx/>
              <a:buFontTx/>
              <a:buNone/>
              <a:tabLst/>
              <a:defRPr/>
            </a:pPr>
            <a:r>
              <a:rPr kumimoji="0" lang="en-US" sz="2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62038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CEFC9F5-74AE-F494-621D-A935527D44E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100</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845820" y="528465"/>
            <a:ext cx="13167360" cy="769441"/>
          </a:xfrm>
        </p:spPr>
        <p:txBody>
          <a:bodyPr/>
          <a:lstStyle/>
          <a:p>
            <a:r>
              <a:rPr lang="en-US"/>
              <a:t>Overall Rating</a:t>
            </a:r>
          </a:p>
        </p:txBody>
      </p:sp>
      <p:sp>
        <p:nvSpPr>
          <p:cNvPr id="6" name="TextBox 5">
            <a:extLst>
              <a:ext uri="{FF2B5EF4-FFF2-40B4-BE49-F238E27FC236}">
                <a16:creationId xmlns:a16="http://schemas.microsoft.com/office/drawing/2014/main" id="{CB2C3340-EF65-E08E-EFA1-5288D4B03778}"/>
              </a:ext>
            </a:extLst>
          </p:cNvPr>
          <p:cNvSpPr txBox="1"/>
          <p:nvPr/>
        </p:nvSpPr>
        <p:spPr>
          <a:xfrm>
            <a:off x="2190750" y="6740661"/>
            <a:ext cx="10477500" cy="523220"/>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3"/>
              </a:rPr>
              <a:t>2022-2023 Overall Rating Technical Documentation</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2F217328-6386-6DDE-CE98-F8E2877BCB23}"/>
              </a:ext>
            </a:extLst>
          </p:cNvPr>
          <p:cNvPicPr>
            <a:picLocks noChangeAspect="1"/>
          </p:cNvPicPr>
          <p:nvPr/>
        </p:nvPicPr>
        <p:blipFill>
          <a:blip r:embed="rId4"/>
          <a:stretch>
            <a:fillRect/>
          </a:stretch>
        </p:blipFill>
        <p:spPr>
          <a:xfrm>
            <a:off x="3035046" y="1297906"/>
            <a:ext cx="8788908" cy="5340096"/>
          </a:xfrm>
          <a:prstGeom prst="rect">
            <a:avLst/>
          </a:prstGeom>
        </p:spPr>
      </p:pic>
    </p:spTree>
    <p:extLst>
      <p:ext uri="{BB962C8B-B14F-4D97-AF65-F5344CB8AC3E}">
        <p14:creationId xmlns:p14="http://schemas.microsoft.com/office/powerpoint/2010/main" val="11665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355B014-2DEE-EB51-676E-4C256275D4E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660B7E7-511B-FF9D-5BB3-8D8DCD71D289}"/>
              </a:ext>
            </a:extLst>
          </p:cNvPr>
          <p:cNvSpPr>
            <a:spLocks noGrp="1"/>
          </p:cNvSpPr>
          <p:nvPr>
            <p:ph type="title"/>
          </p:nvPr>
        </p:nvSpPr>
        <p:spPr>
          <a:xfrm>
            <a:off x="731520" y="548643"/>
            <a:ext cx="13167360" cy="2308324"/>
          </a:xfrm>
        </p:spPr>
        <p:txBody>
          <a:bodyPr/>
          <a:lstStyle/>
          <a:p>
            <a:r>
              <a:rPr lang="en-US"/>
              <a:t>Padlet Questions:</a:t>
            </a:r>
            <a:br>
              <a:rPr lang="en-US"/>
            </a:br>
            <a:r>
              <a:rPr lang="en-US"/>
              <a:t>Overall Rating</a:t>
            </a:r>
            <a:br>
              <a:rPr lang="en-US"/>
            </a:br>
            <a:endParaRPr lang="en-US"/>
          </a:p>
        </p:txBody>
      </p:sp>
      <p:sp>
        <p:nvSpPr>
          <p:cNvPr id="4" name="Slide Number Placeholder 3">
            <a:extLst>
              <a:ext uri="{FF2B5EF4-FFF2-40B4-BE49-F238E27FC236}">
                <a16:creationId xmlns:a16="http://schemas.microsoft.com/office/drawing/2014/main" id="{C71E98C6-9FA9-2753-9BE8-A515CFB0015E}"/>
              </a:ext>
            </a:extLst>
          </p:cNvPr>
          <p:cNvSpPr>
            <a:spLocks noGrp="1"/>
          </p:cNvSpPr>
          <p:nvPr>
            <p:ph type="sldNum" sz="quarter" idx="12"/>
          </p:nvPr>
        </p:nvSpPr>
        <p:spPr/>
        <p:txBody>
          <a:bodyPr/>
          <a:lstStyle/>
          <a:p>
            <a:fld id="{6BA907D1-9C08-47F3-B047-6197268ACA7D}" type="slidenum">
              <a:rPr lang="en-US" smtClean="0"/>
              <a:pPr/>
              <a:t>101</a:t>
            </a:fld>
            <a:endParaRPr lang="en-US"/>
          </a:p>
        </p:txBody>
      </p:sp>
      <p:pic>
        <p:nvPicPr>
          <p:cNvPr id="5" name="Picture 4" descr="A qr code with a black and white background&#10;&#10;Description automatically generated">
            <a:extLst>
              <a:ext uri="{FF2B5EF4-FFF2-40B4-BE49-F238E27FC236}">
                <a16:creationId xmlns:a16="http://schemas.microsoft.com/office/drawing/2014/main" id="{874341C7-1152-E1BD-EC5D-D8614401A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512" y="2676526"/>
            <a:ext cx="3438526" cy="3438526"/>
          </a:xfrm>
          <a:prstGeom prst="rect">
            <a:avLst/>
          </a:prstGeom>
        </p:spPr>
      </p:pic>
    </p:spTree>
    <p:extLst>
      <p:ext uri="{BB962C8B-B14F-4D97-AF65-F5344CB8AC3E}">
        <p14:creationId xmlns:p14="http://schemas.microsoft.com/office/powerpoint/2010/main" val="81665648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9195736-9AA6-3274-AB22-19F16B8A4EA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E4BC9DF-7708-A712-6575-956A227AC79D}"/>
              </a:ext>
            </a:extLst>
          </p:cNvPr>
          <p:cNvSpPr>
            <a:spLocks noGrp="1"/>
          </p:cNvSpPr>
          <p:nvPr>
            <p:ph type="title"/>
          </p:nvPr>
        </p:nvSpPr>
        <p:spPr/>
        <p:txBody>
          <a:bodyPr/>
          <a:lstStyle/>
          <a:p>
            <a:r>
              <a:rPr lang="en-US"/>
              <a:t>Feedback</a:t>
            </a:r>
          </a:p>
        </p:txBody>
      </p:sp>
      <p:sp>
        <p:nvSpPr>
          <p:cNvPr id="3" name="Content Placeholder 2">
            <a:extLst>
              <a:ext uri="{FF2B5EF4-FFF2-40B4-BE49-F238E27FC236}">
                <a16:creationId xmlns:a16="http://schemas.microsoft.com/office/drawing/2014/main" id="{52879214-1DDC-903B-8B1B-01BAD96EEF34}"/>
              </a:ext>
            </a:extLst>
          </p:cNvPr>
          <p:cNvSpPr>
            <a:spLocks noGrp="1"/>
          </p:cNvSpPr>
          <p:nvPr>
            <p:ph idx="1"/>
          </p:nvPr>
        </p:nvSpPr>
        <p:spPr/>
        <p:txBody>
          <a:bodyPr/>
          <a:lstStyle/>
          <a:p>
            <a:pPr marL="271780" indent="-271780"/>
            <a:r>
              <a:rPr lang="en-US"/>
              <a:t>Thank you for joining us! Please submit feedback on today's webinar: </a:t>
            </a:r>
          </a:p>
          <a:p>
            <a:pPr marL="415290" lvl="1" indent="0">
              <a:buNone/>
            </a:pPr>
            <a:r>
              <a:rPr lang="en-US">
                <a:hlinkClick r:id="rId3"/>
              </a:rPr>
              <a:t>https://forms.office.com/g/rgz0YEwdRw</a:t>
            </a:r>
          </a:p>
          <a:p>
            <a:pPr marL="685165" lvl="1" indent="-269875"/>
            <a:endParaRPr lang="en-US"/>
          </a:p>
          <a:p>
            <a:pPr marL="415290" lvl="1" indent="0">
              <a:buNone/>
            </a:pPr>
            <a:endParaRPr lang="en-US"/>
          </a:p>
        </p:txBody>
      </p:sp>
      <p:sp>
        <p:nvSpPr>
          <p:cNvPr id="4" name="Slide Number Placeholder 3">
            <a:extLst>
              <a:ext uri="{FF2B5EF4-FFF2-40B4-BE49-F238E27FC236}">
                <a16:creationId xmlns:a16="http://schemas.microsoft.com/office/drawing/2014/main" id="{74666B80-49B0-E2D9-556E-2C3CC0BB8B7E}"/>
              </a:ext>
            </a:extLst>
          </p:cNvPr>
          <p:cNvSpPr>
            <a:spLocks noGrp="1"/>
          </p:cNvSpPr>
          <p:nvPr>
            <p:ph type="sldNum" sz="quarter" idx="12"/>
          </p:nvPr>
        </p:nvSpPr>
        <p:spPr/>
        <p:txBody>
          <a:bodyPr/>
          <a:lstStyle/>
          <a:p>
            <a:fld id="{6BA907D1-9C08-47F3-B047-6197268ACA7D}" type="slidenum">
              <a:rPr lang="en-US" smtClean="0"/>
              <a:pPr/>
              <a:t>102</a:t>
            </a:fld>
            <a:endParaRPr lang="en-US"/>
          </a:p>
        </p:txBody>
      </p:sp>
    </p:spTree>
    <p:extLst>
      <p:ext uri="{BB962C8B-B14F-4D97-AF65-F5344CB8AC3E}">
        <p14:creationId xmlns:p14="http://schemas.microsoft.com/office/powerpoint/2010/main" val="143467366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5C65BE4-CBE4-75B5-F040-8C89988CCF7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a:xfrm>
            <a:off x="731520" y="7707286"/>
            <a:ext cx="830152" cy="365125"/>
          </a:xfrm>
        </p:spPr>
        <p:txBody>
          <a:bodyPr/>
          <a:lstStyle/>
          <a:p>
            <a:fld id="{79463015-ABDD-44E9-850F-7B4794200E02}" type="slidenum">
              <a:rPr lang="en-US" smtClean="0"/>
              <a:pPr/>
              <a:t>103</a:t>
            </a:fld>
            <a:endParaRPr lang="en-US"/>
          </a:p>
        </p:txBody>
      </p:sp>
      <p:sp>
        <p:nvSpPr>
          <p:cNvPr id="2" name="Title 1">
            <a:extLst>
              <a:ext uri="{FF2B5EF4-FFF2-40B4-BE49-F238E27FC236}">
                <a16:creationId xmlns:a16="http://schemas.microsoft.com/office/drawing/2014/main" id="{E460F87C-4D8E-C0CA-DB36-7053EF37122A}"/>
              </a:ext>
            </a:extLst>
          </p:cNvPr>
          <p:cNvSpPr>
            <a:spLocks noGrp="1"/>
          </p:cNvSpPr>
          <p:nvPr>
            <p:ph type="title"/>
          </p:nvPr>
        </p:nvSpPr>
        <p:spPr>
          <a:xfrm>
            <a:off x="731520" y="1426949"/>
            <a:ext cx="13167360" cy="1015663"/>
          </a:xfrm>
        </p:spPr>
        <p:txBody>
          <a:bodyPr/>
          <a:lstStyle/>
          <a:p>
            <a:r>
              <a:rPr lang="en-US" sz="6600">
                <a:solidFill>
                  <a:srgbClr val="F20017"/>
                </a:solidFill>
              </a:rPr>
              <a:t>Contact</a:t>
            </a:r>
          </a:p>
        </p:txBody>
      </p:sp>
      <p:sp>
        <p:nvSpPr>
          <p:cNvPr id="3" name="Content Placeholder 2">
            <a:extLst>
              <a:ext uri="{FF2B5EF4-FFF2-40B4-BE49-F238E27FC236}">
                <a16:creationId xmlns:a16="http://schemas.microsoft.com/office/drawing/2014/main" id="{69EB6765-AA7E-3AC3-191B-C067D31177E0}"/>
              </a:ext>
            </a:extLst>
          </p:cNvPr>
          <p:cNvSpPr>
            <a:spLocks noGrp="1"/>
          </p:cNvSpPr>
          <p:nvPr>
            <p:ph idx="1"/>
          </p:nvPr>
        </p:nvSpPr>
        <p:spPr>
          <a:xfrm>
            <a:off x="424543" y="2934388"/>
            <a:ext cx="13474337" cy="1701407"/>
          </a:xfrm>
        </p:spPr>
        <p:txBody>
          <a:bodyPr/>
          <a:lstStyle/>
          <a:p>
            <a:pPr marL="0" indent="0" algn="ctr">
              <a:buNone/>
            </a:pPr>
            <a:r>
              <a:rPr lang="en-US" sz="4000"/>
              <a:t>Please contact the Office of Accountability with additional questions: </a:t>
            </a:r>
            <a:r>
              <a:rPr lang="en-US" sz="4000" b="1">
                <a:hlinkClick r:id="rId3"/>
              </a:rPr>
              <a:t>accountability@education.ohio.gov</a:t>
            </a:r>
            <a:r>
              <a:rPr lang="en-US" sz="4000" b="1"/>
              <a:t> </a:t>
            </a:r>
          </a:p>
        </p:txBody>
      </p:sp>
    </p:spTree>
    <p:extLst>
      <p:ext uri="{BB962C8B-B14F-4D97-AF65-F5344CB8AC3E}">
        <p14:creationId xmlns:p14="http://schemas.microsoft.com/office/powerpoint/2010/main" val="363145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F2A1F69-D255-DDAF-AD6F-D5A68407E19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4D6F7423-5E7D-C006-D70E-D347669426B0}"/>
              </a:ext>
              <a:ext uri="{C183D7F6-B498-43B3-948B-1728B52AA6E4}">
                <adec:decorative xmlns:adec="http://schemas.microsoft.com/office/drawing/2017/decorative" val="1"/>
              </a:ext>
            </a:extLst>
          </p:cNvPr>
          <p:cNvSpPr/>
          <p:nvPr/>
        </p:nvSpPr>
        <p:spPr>
          <a:xfrm>
            <a:off x="-55095" y="14125"/>
            <a:ext cx="14685495" cy="319207"/>
          </a:xfrm>
          <a:prstGeom prst="rect">
            <a:avLst/>
          </a:prstGeom>
          <a:solidFill>
            <a:srgbClr val="EFEB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CCBA0F6-1B8A-41B6-88AE-64703E00DE33}"/>
              </a:ext>
            </a:extLst>
          </p:cNvPr>
          <p:cNvSpPr>
            <a:spLocks noGrp="1"/>
          </p:cNvSpPr>
          <p:nvPr>
            <p:ph type="sldNum" sz="quarter" idx="12"/>
          </p:nvPr>
        </p:nvSpPr>
        <p:spPr>
          <a:xfrm>
            <a:off x="731519" y="7707286"/>
            <a:ext cx="1045909" cy="365125"/>
          </a:xfrm>
        </p:spPr>
        <p:txBody>
          <a:bodyPr/>
          <a:lstStyle/>
          <a:p>
            <a:fld id="{79463015-ABDD-44E9-850F-7B4794200E02}" type="slidenum">
              <a:rPr lang="en-US" smtClean="0"/>
              <a:pPr/>
              <a:t>104</a:t>
            </a:fld>
            <a:endParaRPr lang="en-US"/>
          </a:p>
        </p:txBody>
      </p:sp>
      <p:grpSp>
        <p:nvGrpSpPr>
          <p:cNvPr id="3" name="Group 2" descr="Social media icons&#10;Follow @OHEducation">
            <a:extLst>
              <a:ext uri="{FF2B5EF4-FFF2-40B4-BE49-F238E27FC236}">
                <a16:creationId xmlns:a16="http://schemas.microsoft.com/office/drawing/2014/main" id="{B5271D1D-C437-014E-9AD5-8E23847ED507}"/>
              </a:ext>
            </a:extLst>
          </p:cNvPr>
          <p:cNvGrpSpPr/>
          <p:nvPr/>
        </p:nvGrpSpPr>
        <p:grpSpPr>
          <a:xfrm>
            <a:off x="-55095" y="370504"/>
            <a:ext cx="14630400" cy="1956594"/>
            <a:chOff x="25939" y="350539"/>
            <a:chExt cx="14630400" cy="1956594"/>
          </a:xfrm>
          <a:noFill/>
        </p:grpSpPr>
        <p:sp>
          <p:nvSpPr>
            <p:cNvPr id="5" name="Rectangle 4">
              <a:extLst>
                <a:ext uri="{FF2B5EF4-FFF2-40B4-BE49-F238E27FC236}">
                  <a16:creationId xmlns:a16="http://schemas.microsoft.com/office/drawing/2014/main" id="{13C8F95C-2A63-4643-88BE-9198D5E64AB8}"/>
                </a:ext>
              </a:extLst>
            </p:cNvPr>
            <p:cNvSpPr/>
            <p:nvPr/>
          </p:nvSpPr>
          <p:spPr>
            <a:xfrm>
              <a:off x="25939" y="350539"/>
              <a:ext cx="14630400" cy="162997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A3CDF013-111E-BC47-8BBE-8417486E809E}"/>
                </a:ext>
              </a:extLst>
            </p:cNvPr>
            <p:cNvSpPr/>
            <p:nvPr/>
          </p:nvSpPr>
          <p:spPr>
            <a:xfrm>
              <a:off x="4515338" y="1761657"/>
              <a:ext cx="483954" cy="4377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D40116F3-539D-4D4D-96D5-AC2D569D32CB}"/>
                </a:ext>
              </a:extLst>
            </p:cNvPr>
            <p:cNvSpPr/>
            <p:nvPr/>
          </p:nvSpPr>
          <p:spPr>
            <a:xfrm>
              <a:off x="11457898" y="1869417"/>
              <a:ext cx="483954" cy="4377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5" name="Picture 17" descr="LinkedIn icon">
            <a:extLst>
              <a:ext uri="{FF2B5EF4-FFF2-40B4-BE49-F238E27FC236}">
                <a16:creationId xmlns:a16="http://schemas.microsoft.com/office/drawing/2014/main" id="{D617C388-50F8-4E06-AED9-3D1D2AE7DDFE}"/>
              </a:ext>
            </a:extLst>
          </p:cNvPr>
          <p:cNvPicPr>
            <a:picLocks noChangeAspect="1"/>
          </p:cNvPicPr>
          <p:nvPr/>
        </p:nvPicPr>
        <p:blipFill>
          <a:blip r:embed="rId3"/>
          <a:stretch>
            <a:fillRect/>
          </a:stretch>
        </p:blipFill>
        <p:spPr>
          <a:xfrm>
            <a:off x="10742813" y="598072"/>
            <a:ext cx="933450" cy="933450"/>
          </a:xfrm>
          <a:prstGeom prst="rect">
            <a:avLst/>
          </a:prstGeom>
        </p:spPr>
      </p:pic>
      <p:pic>
        <p:nvPicPr>
          <p:cNvPr id="18" name="Picture 18" descr="YouTube icon">
            <a:extLst>
              <a:ext uri="{FF2B5EF4-FFF2-40B4-BE49-F238E27FC236}">
                <a16:creationId xmlns:a16="http://schemas.microsoft.com/office/drawing/2014/main" id="{623A2FA0-94B4-4F29-9794-3A5026008BB4}"/>
              </a:ext>
            </a:extLst>
          </p:cNvPr>
          <p:cNvPicPr>
            <a:picLocks noChangeAspect="1"/>
          </p:cNvPicPr>
          <p:nvPr/>
        </p:nvPicPr>
        <p:blipFill>
          <a:blip r:embed="rId4"/>
          <a:stretch>
            <a:fillRect/>
          </a:stretch>
        </p:blipFill>
        <p:spPr>
          <a:xfrm>
            <a:off x="8736182" y="591414"/>
            <a:ext cx="942975" cy="942975"/>
          </a:xfrm>
          <a:prstGeom prst="rect">
            <a:avLst/>
          </a:prstGeom>
        </p:spPr>
      </p:pic>
      <p:pic>
        <p:nvPicPr>
          <p:cNvPr id="19" name="Picture 19" descr="Instagram icon">
            <a:extLst>
              <a:ext uri="{FF2B5EF4-FFF2-40B4-BE49-F238E27FC236}">
                <a16:creationId xmlns:a16="http://schemas.microsoft.com/office/drawing/2014/main" id="{E122F859-9F7F-4591-BCEA-B8407E8F4C50}"/>
              </a:ext>
            </a:extLst>
          </p:cNvPr>
          <p:cNvPicPr>
            <a:picLocks noChangeAspect="1"/>
          </p:cNvPicPr>
          <p:nvPr/>
        </p:nvPicPr>
        <p:blipFill>
          <a:blip r:embed="rId5"/>
          <a:stretch>
            <a:fillRect/>
          </a:stretch>
        </p:blipFill>
        <p:spPr>
          <a:xfrm>
            <a:off x="6725113" y="589194"/>
            <a:ext cx="952500" cy="952500"/>
          </a:xfrm>
          <a:prstGeom prst="rect">
            <a:avLst/>
          </a:prstGeom>
        </p:spPr>
      </p:pic>
      <p:pic>
        <p:nvPicPr>
          <p:cNvPr id="20" name="Picture 20" descr="Twitter icon">
            <a:extLst>
              <a:ext uri="{FF2B5EF4-FFF2-40B4-BE49-F238E27FC236}">
                <a16:creationId xmlns:a16="http://schemas.microsoft.com/office/drawing/2014/main" id="{F5D00FE4-CBF7-4906-9A71-1D633003FBEB}"/>
              </a:ext>
            </a:extLst>
          </p:cNvPr>
          <p:cNvPicPr>
            <a:picLocks noChangeAspect="1"/>
          </p:cNvPicPr>
          <p:nvPr/>
        </p:nvPicPr>
        <p:blipFill>
          <a:blip r:embed="rId6"/>
          <a:stretch>
            <a:fillRect/>
          </a:stretch>
        </p:blipFill>
        <p:spPr>
          <a:xfrm>
            <a:off x="4731799" y="598072"/>
            <a:ext cx="933450" cy="933450"/>
          </a:xfrm>
          <a:prstGeom prst="rect">
            <a:avLst/>
          </a:prstGeom>
        </p:spPr>
      </p:pic>
      <p:pic>
        <p:nvPicPr>
          <p:cNvPr id="21" name="Picture 21" descr="Facebook icon">
            <a:extLst>
              <a:ext uri="{FF2B5EF4-FFF2-40B4-BE49-F238E27FC236}">
                <a16:creationId xmlns:a16="http://schemas.microsoft.com/office/drawing/2014/main" id="{6D0281BA-67FB-4198-8A03-23C37CE49E1A}"/>
              </a:ext>
            </a:extLst>
          </p:cNvPr>
          <p:cNvPicPr>
            <a:picLocks noChangeAspect="1"/>
          </p:cNvPicPr>
          <p:nvPr/>
        </p:nvPicPr>
        <p:blipFill>
          <a:blip r:embed="rId7"/>
          <a:stretch>
            <a:fillRect/>
          </a:stretch>
        </p:blipFill>
        <p:spPr>
          <a:xfrm>
            <a:off x="2729607" y="593633"/>
            <a:ext cx="942975" cy="942975"/>
          </a:xfrm>
          <a:prstGeom prst="rect">
            <a:avLst/>
          </a:prstGeom>
        </p:spPr>
      </p:pic>
      <p:pic>
        <p:nvPicPr>
          <p:cNvPr id="9" name="Picture 8" descr="Social media likes and loves.">
            <a:extLst>
              <a:ext uri="{FF2B5EF4-FFF2-40B4-BE49-F238E27FC236}">
                <a16:creationId xmlns:a16="http://schemas.microsoft.com/office/drawing/2014/main" id="{935E381C-FDAB-3A3A-62F4-23F8A7A64E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95" y="2885360"/>
            <a:ext cx="14740590" cy="5152051"/>
          </a:xfrm>
          <a:prstGeom prst="rect">
            <a:avLst/>
          </a:prstGeom>
        </p:spPr>
      </p:pic>
      <p:sp>
        <p:nvSpPr>
          <p:cNvPr id="2" name="Title 1">
            <a:extLst>
              <a:ext uri="{FF2B5EF4-FFF2-40B4-BE49-F238E27FC236}">
                <a16:creationId xmlns:a16="http://schemas.microsoft.com/office/drawing/2014/main" id="{1C2F6790-3632-B4B3-60FA-16F1E387999E}"/>
              </a:ext>
            </a:extLst>
          </p:cNvPr>
          <p:cNvSpPr>
            <a:spLocks noGrp="1"/>
          </p:cNvSpPr>
          <p:nvPr>
            <p:ph type="title"/>
          </p:nvPr>
        </p:nvSpPr>
        <p:spPr>
          <a:xfrm>
            <a:off x="617683" y="1794690"/>
            <a:ext cx="13167360" cy="830997"/>
          </a:xfrm>
        </p:spPr>
        <p:txBody>
          <a:bodyPr/>
          <a:lstStyle/>
          <a:p>
            <a:r>
              <a:rPr lang="en-US" sz="5400">
                <a:solidFill>
                  <a:srgbClr val="535151"/>
                </a:solidFill>
              </a:rPr>
              <a:t>@OH</a:t>
            </a:r>
            <a:r>
              <a:rPr lang="en-US" sz="5400" baseline="0">
                <a:solidFill>
                  <a:srgbClr val="535151"/>
                </a:solidFill>
              </a:rPr>
              <a:t>Education</a:t>
            </a:r>
            <a:endParaRPr lang="en-US" sz="5400">
              <a:solidFill>
                <a:srgbClr val="535151"/>
              </a:solidFill>
            </a:endParaRPr>
          </a:p>
        </p:txBody>
      </p:sp>
    </p:spTree>
    <p:extLst>
      <p:ext uri="{BB962C8B-B14F-4D97-AF65-F5344CB8AC3E}">
        <p14:creationId xmlns:p14="http://schemas.microsoft.com/office/powerpoint/2010/main" val="380798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E4969B8-56B2-FDC4-812F-51C54FF15FB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10E6E3A-D75A-4071-AD84-8C6EA208320F}"/>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11</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14" name="Content Placeholder 6" descr="Graphical user interface, text, application, email&#10;&#10;Description automatically generated">
            <a:hlinkClick r:id="rId3"/>
            <a:extLst>
              <a:ext uri="{FF2B5EF4-FFF2-40B4-BE49-F238E27FC236}">
                <a16:creationId xmlns:a16="http://schemas.microsoft.com/office/drawing/2014/main" id="{EFC46886-CCFD-2F3F-7586-8B50DC08F30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39307" y="3855237"/>
            <a:ext cx="4404632" cy="2734140"/>
          </a:xfrm>
          <a:prstGeom prst="rect">
            <a:avLst/>
          </a:prstGeom>
          <a:ln>
            <a:noFill/>
          </a:ln>
          <a:effectLst>
            <a:outerShdw blurRad="292100" dist="139700" dir="2700000" algn="tl" rotWithShape="0">
              <a:srgbClr val="333333">
                <a:alpha val="65000"/>
              </a:srgbClr>
            </a:outerShdw>
          </a:effectLst>
        </p:spPr>
      </p:pic>
      <p:sp>
        <p:nvSpPr>
          <p:cNvPr id="5" name="Content Placeholder 2">
            <a:extLst>
              <a:ext uri="{FF2B5EF4-FFF2-40B4-BE49-F238E27FC236}">
                <a16:creationId xmlns:a16="http://schemas.microsoft.com/office/drawing/2014/main" id="{50CF7639-DEE6-1E01-502A-E465FEE9F77E}"/>
              </a:ext>
            </a:extLst>
          </p:cNvPr>
          <p:cNvSpPr txBox="1">
            <a:spLocks/>
          </p:cNvSpPr>
          <p:nvPr/>
        </p:nvSpPr>
        <p:spPr>
          <a:xfrm>
            <a:off x="1208598" y="6886706"/>
            <a:ext cx="4411979" cy="784161"/>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ctr" defTabSz="548613"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prstClr val="black"/>
                </a:solidFill>
                <a:effectLst/>
                <a:uLnTx/>
                <a:uFillTx/>
                <a:latin typeface="Arial"/>
                <a:ea typeface="+mn-ea"/>
                <a:cs typeface="Arial"/>
                <a:hlinkClick r:id="rId3"/>
              </a:rPr>
              <a:t>Report Card Page</a:t>
            </a:r>
            <a:endParaRPr kumimoji="0" lang="en-US" sz="3200" b="0" i="0" u="none" strike="noStrike" kern="1200" cap="none" spc="0" normalizeH="0" baseline="0" noProof="0">
              <a:ln>
                <a:noFill/>
              </a:ln>
              <a:solidFill>
                <a:prstClr val="black"/>
              </a:solidFill>
              <a:effectLst/>
              <a:uLnTx/>
              <a:uFillTx/>
              <a:latin typeface="Arial"/>
              <a:ea typeface="+mn-ea"/>
              <a:cs typeface="Arial"/>
            </a:endParaRPr>
          </a:p>
        </p:txBody>
      </p:sp>
      <p:sp>
        <p:nvSpPr>
          <p:cNvPr id="6" name="Content Placeholder 2">
            <a:extLst>
              <a:ext uri="{FF2B5EF4-FFF2-40B4-BE49-F238E27FC236}">
                <a16:creationId xmlns:a16="http://schemas.microsoft.com/office/drawing/2014/main" id="{5CA15A56-D810-8EF0-F194-C0AE4C96C590}"/>
              </a:ext>
            </a:extLst>
          </p:cNvPr>
          <p:cNvSpPr txBox="1">
            <a:spLocks/>
          </p:cNvSpPr>
          <p:nvPr/>
        </p:nvSpPr>
        <p:spPr>
          <a:xfrm>
            <a:off x="229569" y="2834529"/>
            <a:ext cx="6739572" cy="784161"/>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ctr" defTabSz="548613"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prstClr val="black"/>
                </a:solidFill>
                <a:effectLst/>
                <a:uLnTx/>
                <a:uFillTx/>
                <a:latin typeface="Arial"/>
                <a:ea typeface="+mn-ea"/>
                <a:cs typeface="Arial"/>
                <a:hlinkClick r:id="rId5"/>
              </a:rPr>
              <a:t>Advanced Reports: Report Portal</a:t>
            </a:r>
            <a:endParaRPr kumimoji="0" lang="en-US" sz="3200" b="0" i="0" u="none" strike="noStrike" kern="1200" cap="none" spc="0" normalizeH="0" baseline="0" noProof="0">
              <a:ln>
                <a:noFill/>
              </a:ln>
              <a:solidFill>
                <a:prstClr val="black"/>
              </a:solidFill>
              <a:effectLst/>
              <a:uLnTx/>
              <a:uFillTx/>
              <a:latin typeface="Arial"/>
              <a:ea typeface="+mn-ea"/>
              <a:cs typeface="Arial"/>
            </a:endParaRPr>
          </a:p>
        </p:txBody>
      </p:sp>
      <p:sp>
        <p:nvSpPr>
          <p:cNvPr id="7" name="Content Placeholder 2">
            <a:extLst>
              <a:ext uri="{FF2B5EF4-FFF2-40B4-BE49-F238E27FC236}">
                <a16:creationId xmlns:a16="http://schemas.microsoft.com/office/drawing/2014/main" id="{742E1487-87D2-29FB-75B0-B295C06599B9}"/>
              </a:ext>
            </a:extLst>
          </p:cNvPr>
          <p:cNvSpPr txBox="1">
            <a:spLocks/>
          </p:cNvSpPr>
          <p:nvPr/>
        </p:nvSpPr>
        <p:spPr>
          <a:xfrm>
            <a:off x="8431955" y="2795242"/>
            <a:ext cx="4411979" cy="784161"/>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ctr" defTabSz="548613"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prstClr val="black"/>
                </a:solidFill>
                <a:effectLst/>
                <a:uLnTx/>
                <a:uFillTx/>
                <a:latin typeface="Arial"/>
                <a:ea typeface="+mn-ea"/>
                <a:cs typeface="Arial"/>
                <a:hlinkClick r:id="rId6"/>
              </a:rPr>
              <a:t>Download Data</a:t>
            </a:r>
            <a:endParaRPr kumimoji="0" lang="en-US" sz="3200" b="0" i="0" u="none" strike="noStrike" kern="1200" cap="none" spc="0" normalizeH="0" baseline="0" noProof="0">
              <a:ln>
                <a:noFill/>
              </a:ln>
              <a:solidFill>
                <a:prstClr val="black"/>
              </a:solidFill>
              <a:effectLst/>
              <a:uLnTx/>
              <a:uFillTx/>
              <a:latin typeface="Arial"/>
              <a:ea typeface="+mn-ea"/>
              <a:cs typeface="Arial"/>
            </a:endParaRPr>
          </a:p>
        </p:txBody>
      </p:sp>
      <p:pic>
        <p:nvPicPr>
          <p:cNvPr id="9" name="Picture 8">
            <a:extLst>
              <a:ext uri="{FF2B5EF4-FFF2-40B4-BE49-F238E27FC236}">
                <a16:creationId xmlns:a16="http://schemas.microsoft.com/office/drawing/2014/main" id="{6B7689CA-3949-0614-4354-042B74B8EAD2}"/>
              </a:ext>
            </a:extLst>
          </p:cNvPr>
          <p:cNvPicPr>
            <a:picLocks noChangeAspect="1"/>
          </p:cNvPicPr>
          <p:nvPr/>
        </p:nvPicPr>
        <p:blipFill>
          <a:blip r:embed="rId7"/>
          <a:stretch>
            <a:fillRect/>
          </a:stretch>
        </p:blipFill>
        <p:spPr>
          <a:xfrm>
            <a:off x="731520" y="267279"/>
            <a:ext cx="5735670" cy="2214764"/>
          </a:xfrm>
          <a:prstGeom prst="rect">
            <a:avLst/>
          </a:prstGeom>
          <a:effectLst>
            <a:outerShdw blurRad="292100" dist="139700" dir="2700000" algn="t" rotWithShape="0">
              <a:prstClr val="black">
                <a:alpha val="65000"/>
              </a:prstClr>
            </a:outerShdw>
          </a:effectLst>
        </p:spPr>
      </p:pic>
      <p:pic>
        <p:nvPicPr>
          <p:cNvPr id="16" name="Picture 15">
            <a:extLst>
              <a:ext uri="{FF2B5EF4-FFF2-40B4-BE49-F238E27FC236}">
                <a16:creationId xmlns:a16="http://schemas.microsoft.com/office/drawing/2014/main" id="{3268F58A-3B61-13DC-EBDE-21F10D3AF77C}"/>
              </a:ext>
            </a:extLst>
          </p:cNvPr>
          <p:cNvPicPr>
            <a:picLocks noChangeAspect="1"/>
          </p:cNvPicPr>
          <p:nvPr/>
        </p:nvPicPr>
        <p:blipFill>
          <a:blip r:embed="rId8"/>
          <a:stretch>
            <a:fillRect/>
          </a:stretch>
        </p:blipFill>
        <p:spPr>
          <a:xfrm>
            <a:off x="8163212" y="236034"/>
            <a:ext cx="4949466" cy="231189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F9805855-ADCF-4855-501E-CED1B8C5A8C2}"/>
              </a:ext>
            </a:extLst>
          </p:cNvPr>
          <p:cNvPicPr>
            <a:picLocks noChangeAspect="1"/>
          </p:cNvPicPr>
          <p:nvPr/>
        </p:nvPicPr>
        <p:blipFill>
          <a:blip r:embed="rId9"/>
          <a:stretch>
            <a:fillRect/>
          </a:stretch>
        </p:blipFill>
        <p:spPr>
          <a:xfrm>
            <a:off x="8284514" y="3872556"/>
            <a:ext cx="4828164" cy="2734140"/>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087E6126-4384-C60B-CD2C-42FC980DD1E3}"/>
              </a:ext>
            </a:extLst>
          </p:cNvPr>
          <p:cNvSpPr txBox="1">
            <a:spLocks/>
          </p:cNvSpPr>
          <p:nvPr/>
        </p:nvSpPr>
        <p:spPr>
          <a:xfrm>
            <a:off x="7268158" y="6886706"/>
            <a:ext cx="6739572" cy="784161"/>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ctr" defTabSz="548613"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prstClr val="black"/>
                </a:solidFill>
                <a:effectLst/>
                <a:uLnTx/>
                <a:uFillTx/>
                <a:latin typeface="Arial"/>
                <a:ea typeface="+mn-ea"/>
                <a:cs typeface="Arial"/>
                <a:hlinkClick r:id="rId10"/>
              </a:rPr>
              <a:t>Student Recovery Dashboard</a:t>
            </a:r>
            <a:endParaRPr kumimoji="0" lang="en-US" sz="3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4009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C641C56-75E2-72FF-0337-DCC54E2CCB2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9846D317-31B5-409A-A9A5-448493E0A5FB}"/>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12</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F23AFDA1-1014-479D-8369-6CF12853AB89}"/>
              </a:ext>
            </a:extLst>
          </p:cNvPr>
          <p:cNvSpPr>
            <a:spLocks noGrp="1"/>
          </p:cNvSpPr>
          <p:nvPr>
            <p:ph type="title"/>
          </p:nvPr>
        </p:nvSpPr>
        <p:spPr>
          <a:xfrm>
            <a:off x="924026" y="2317783"/>
            <a:ext cx="5316354" cy="830997"/>
          </a:xfrm>
        </p:spPr>
        <p:txBody>
          <a:bodyPr/>
          <a:lstStyle/>
          <a:p>
            <a:r>
              <a:rPr lang="en-US" sz="5400">
                <a:solidFill>
                  <a:srgbClr val="F20017"/>
                </a:solidFill>
              </a:rPr>
              <a:t>Agenda</a:t>
            </a:r>
          </a:p>
        </p:txBody>
      </p:sp>
      <p:sp>
        <p:nvSpPr>
          <p:cNvPr id="6" name="Rectangle 5">
            <a:extLst>
              <a:ext uri="{FF2B5EF4-FFF2-40B4-BE49-F238E27FC236}">
                <a16:creationId xmlns:a16="http://schemas.microsoft.com/office/drawing/2014/main" id="{D952BFCB-C33D-49CB-A3A6-95C3E4B6A7D5}"/>
              </a:ext>
              <a:ext uri="{C183D7F6-B498-43B3-948B-1728B52AA6E4}">
                <adec:decorative xmlns:adec="http://schemas.microsoft.com/office/drawing/2017/decorative" val="1"/>
              </a:ext>
            </a:extLst>
          </p:cNvPr>
          <p:cNvSpPr/>
          <p:nvPr/>
        </p:nvSpPr>
        <p:spPr>
          <a:xfrm>
            <a:off x="7315200" y="-12699"/>
            <a:ext cx="7315200" cy="7542178"/>
          </a:xfrm>
          <a:prstGeom prst="rect">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D8C263F4-8101-4249-BC13-994FEF66F2FD}"/>
              </a:ext>
              <a:ext uri="{C183D7F6-B498-43B3-948B-1728B52AA6E4}">
                <adec:decorative xmlns:adec="http://schemas.microsoft.com/office/drawing/2017/decorative" val="1"/>
              </a:ext>
            </a:extLst>
          </p:cNvPr>
          <p:cNvCxnSpPr>
            <a:cxnSpLocks/>
          </p:cNvCxnSpPr>
          <p:nvPr/>
        </p:nvCxnSpPr>
        <p:spPr>
          <a:xfrm>
            <a:off x="7315200" y="1501476"/>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96530BDB-0EB7-4763-8D32-3B253FA5F414}"/>
              </a:ext>
            </a:extLst>
          </p:cNvPr>
          <p:cNvSpPr>
            <a:spLocks noGrp="1"/>
          </p:cNvSpPr>
          <p:nvPr>
            <p:ph idx="1"/>
          </p:nvPr>
        </p:nvSpPr>
        <p:spPr>
          <a:xfrm>
            <a:off x="7673739" y="480836"/>
            <a:ext cx="3931919" cy="629574"/>
          </a:xfrm>
        </p:spPr>
        <p:txBody>
          <a:bodyPr anchor="ctr"/>
          <a:lstStyle/>
          <a:p>
            <a:pPr marL="0" indent="0" defTabSz="457200">
              <a:buNone/>
              <a:defRPr/>
            </a:pPr>
            <a:r>
              <a:rPr lang="en-US" sz="3600">
                <a:solidFill>
                  <a:schemeClr val="tx2">
                    <a:lumMod val="20000"/>
                    <a:lumOff val="80000"/>
                  </a:schemeClr>
                </a:solidFill>
              </a:rPr>
              <a:t>Introductions</a:t>
            </a:r>
          </a:p>
        </p:txBody>
      </p:sp>
      <p:sp>
        <p:nvSpPr>
          <p:cNvPr id="9" name="Content Placeholder 2">
            <a:extLst>
              <a:ext uri="{FF2B5EF4-FFF2-40B4-BE49-F238E27FC236}">
                <a16:creationId xmlns:a16="http://schemas.microsoft.com/office/drawing/2014/main" id="{33F8E655-AF63-44A3-A657-9EC2D37B6651}"/>
              </a:ext>
            </a:extLst>
          </p:cNvPr>
          <p:cNvSpPr txBox="1">
            <a:spLocks/>
          </p:cNvSpPr>
          <p:nvPr/>
        </p:nvSpPr>
        <p:spPr>
          <a:xfrm>
            <a:off x="7673737" y="2032453"/>
            <a:ext cx="6402403" cy="795157"/>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fontAlgn="auto">
              <a:lnSpc>
                <a:spcPct val="100000"/>
              </a:lnSpc>
              <a:spcAft>
                <a:spcPts val="0"/>
              </a:spcAft>
              <a:buClrTx/>
              <a:buSzTx/>
              <a:buNone/>
              <a:tabLst/>
              <a:defRPr/>
            </a:pPr>
            <a:r>
              <a:rPr lang="en-US" sz="3600">
                <a:solidFill>
                  <a:schemeClr val="tx2">
                    <a:lumMod val="20000"/>
                    <a:lumOff val="80000"/>
                  </a:schemeClr>
                </a:solidFill>
              </a:rPr>
              <a:t>Report Card Resources</a:t>
            </a:r>
          </a:p>
        </p:txBody>
      </p:sp>
      <p:sp>
        <p:nvSpPr>
          <p:cNvPr id="10" name="Content Placeholder 2">
            <a:extLst>
              <a:ext uri="{FF2B5EF4-FFF2-40B4-BE49-F238E27FC236}">
                <a16:creationId xmlns:a16="http://schemas.microsoft.com/office/drawing/2014/main" id="{607935E3-0FA0-497F-ABB1-6A2506C75212}"/>
              </a:ext>
            </a:extLst>
          </p:cNvPr>
          <p:cNvSpPr txBox="1">
            <a:spLocks/>
          </p:cNvSpPr>
          <p:nvPr/>
        </p:nvSpPr>
        <p:spPr>
          <a:xfrm>
            <a:off x="7582567" y="4058246"/>
            <a:ext cx="6402403" cy="843503"/>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fontAlgn="auto">
              <a:lnSpc>
                <a:spcPct val="100000"/>
              </a:lnSpc>
              <a:spcAft>
                <a:spcPts val="0"/>
              </a:spcAft>
              <a:buClrTx/>
              <a:buSzTx/>
              <a:buNone/>
              <a:tabLst/>
              <a:defRPr/>
            </a:pPr>
            <a:r>
              <a:rPr lang="en-US" sz="4000" b="1">
                <a:ln w="0"/>
                <a:solidFill>
                  <a:schemeClr val="bg1"/>
                </a:solidFill>
                <a:effectLst>
                  <a:outerShdw blurRad="38100" dist="19050" dir="2700000" algn="tl" rotWithShape="0">
                    <a:schemeClr val="dk1">
                      <a:alpha val="40000"/>
                    </a:schemeClr>
                  </a:outerShdw>
                </a:effectLst>
              </a:rPr>
              <a:t>Overview of 2022-2023 Report Cards </a:t>
            </a:r>
          </a:p>
        </p:txBody>
      </p:sp>
      <p:sp>
        <p:nvSpPr>
          <p:cNvPr id="11" name="Content Placeholder 2">
            <a:extLst>
              <a:ext uri="{FF2B5EF4-FFF2-40B4-BE49-F238E27FC236}">
                <a16:creationId xmlns:a16="http://schemas.microsoft.com/office/drawing/2014/main" id="{B362CCFF-3EB1-44DA-979B-F6D5D8695294}"/>
              </a:ext>
            </a:extLst>
          </p:cNvPr>
          <p:cNvSpPr txBox="1">
            <a:spLocks/>
          </p:cNvSpPr>
          <p:nvPr/>
        </p:nvSpPr>
        <p:spPr>
          <a:xfrm>
            <a:off x="7673737" y="6321401"/>
            <a:ext cx="6220065"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a:solidFill>
                  <a:schemeClr val="tx2">
                    <a:lumMod val="20000"/>
                    <a:lumOff val="80000"/>
                  </a:schemeClr>
                </a:solidFill>
              </a:rPr>
              <a:t>Report Card Details</a:t>
            </a:r>
            <a:endParaRPr kumimoji="0" lang="en-US" sz="3600" b="0" i="0" u="none" strike="noStrike" kern="1200" cap="none" spc="0" normalizeH="0" baseline="0" noProof="0">
              <a:ln>
                <a:noFill/>
              </a:ln>
              <a:solidFill>
                <a:schemeClr val="tx2">
                  <a:lumMod val="20000"/>
                  <a:lumOff val="80000"/>
                </a:schemeClr>
              </a:solidFill>
              <a:effectLst/>
              <a:uLnTx/>
              <a:uFillTx/>
              <a:latin typeface="Arial"/>
              <a:ea typeface="+mn-ea"/>
              <a:cs typeface="Arial"/>
            </a:endParaRPr>
          </a:p>
        </p:txBody>
      </p:sp>
      <p:cxnSp>
        <p:nvCxnSpPr>
          <p:cNvPr id="13" name="Straight Connector 12">
            <a:extLst>
              <a:ext uri="{FF2B5EF4-FFF2-40B4-BE49-F238E27FC236}">
                <a16:creationId xmlns:a16="http://schemas.microsoft.com/office/drawing/2014/main" id="{5120656A-A98F-4C2F-BDC7-3E1C51697C32}"/>
              </a:ext>
              <a:ext uri="{C183D7F6-B498-43B3-948B-1728B52AA6E4}">
                <adec:decorative xmlns:adec="http://schemas.microsoft.com/office/drawing/2017/decorative" val="1"/>
              </a:ext>
            </a:extLst>
          </p:cNvPr>
          <p:cNvCxnSpPr>
            <a:cxnSpLocks/>
          </p:cNvCxnSpPr>
          <p:nvPr/>
        </p:nvCxnSpPr>
        <p:spPr>
          <a:xfrm>
            <a:off x="7315200" y="337512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C5446F4-95D6-401D-B588-8052D39B2C23}"/>
              </a:ext>
              <a:ext uri="{C183D7F6-B498-43B3-948B-1728B52AA6E4}">
                <adec:decorative xmlns:adec="http://schemas.microsoft.com/office/drawing/2017/decorative" val="1"/>
              </a:ext>
            </a:extLst>
          </p:cNvPr>
          <p:cNvCxnSpPr>
            <a:cxnSpLocks/>
          </p:cNvCxnSpPr>
          <p:nvPr/>
        </p:nvCxnSpPr>
        <p:spPr>
          <a:xfrm>
            <a:off x="7315200" y="5630584"/>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16F91BE-2A6F-4322-ACEF-A939959E7FEE}"/>
              </a:ext>
              <a:ext uri="{C183D7F6-B498-43B3-948B-1728B52AA6E4}">
                <adec:decorative xmlns:adec="http://schemas.microsoft.com/office/drawing/2017/decorative" val="1"/>
              </a:ext>
            </a:extLst>
          </p:cNvPr>
          <p:cNvCxnSpPr>
            <a:cxnSpLocks/>
          </p:cNvCxnSpPr>
          <p:nvPr/>
        </p:nvCxnSpPr>
        <p:spPr>
          <a:xfrm>
            <a:off x="7315200" y="752947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40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1C36A07-70F3-7CA3-503C-B92339BE63A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7E07FC32-243E-4052-A720-8226911D184B}"/>
              </a:ext>
            </a:extLst>
          </p:cNvPr>
          <p:cNvSpPr>
            <a:spLocks noGrp="1"/>
          </p:cNvSpPr>
          <p:nvPr>
            <p:ph type="title"/>
          </p:nvPr>
        </p:nvSpPr>
        <p:spPr>
          <a:xfrm>
            <a:off x="0" y="294195"/>
            <a:ext cx="14630400" cy="769441"/>
          </a:xfrm>
          <a:solidFill>
            <a:schemeClr val="accent1"/>
          </a:solidFill>
          <a:ln>
            <a:solidFill>
              <a:schemeClr val="accent1"/>
            </a:solidFill>
          </a:ln>
        </p:spPr>
        <p:txBody>
          <a:bodyPr/>
          <a:lstStyle/>
          <a:p>
            <a:r>
              <a:rPr lang="en-US">
                <a:solidFill>
                  <a:schemeClr val="bg1"/>
                </a:solidFill>
              </a:rPr>
              <a:t>Changes to the 2022-2023 Report Cards</a:t>
            </a:r>
          </a:p>
        </p:txBody>
      </p:sp>
      <p:sp>
        <p:nvSpPr>
          <p:cNvPr id="4" name="Slide Number Placeholder 3">
            <a:extLst>
              <a:ext uri="{FF2B5EF4-FFF2-40B4-BE49-F238E27FC236}">
                <a16:creationId xmlns:a16="http://schemas.microsoft.com/office/drawing/2014/main" id="{486692EA-27E9-4688-ADCB-B0F6E2BC86CF}"/>
              </a:ext>
            </a:extLst>
          </p:cNvPr>
          <p:cNvSpPr>
            <a:spLocks noGrp="1"/>
          </p:cNvSpPr>
          <p:nvPr>
            <p:ph type="sldNum" sz="quarter" idx="12"/>
          </p:nvPr>
        </p:nvSpPr>
        <p:spPr/>
        <p:txBody>
          <a:bodyPr/>
          <a:lstStyle/>
          <a:p>
            <a:fld id="{6BA907D1-9C08-47F3-B047-6197268ACA7D}" type="slidenum">
              <a:rPr lang="en-US" smtClean="0"/>
              <a:pPr/>
              <a:t>13</a:t>
            </a:fld>
            <a:endParaRPr lang="en-US"/>
          </a:p>
        </p:txBody>
      </p:sp>
      <p:sp>
        <p:nvSpPr>
          <p:cNvPr id="6" name="TextBox 5">
            <a:extLst>
              <a:ext uri="{FF2B5EF4-FFF2-40B4-BE49-F238E27FC236}">
                <a16:creationId xmlns:a16="http://schemas.microsoft.com/office/drawing/2014/main" id="{AAB19642-5DDC-4A92-896D-F532F210F867}"/>
              </a:ext>
            </a:extLst>
          </p:cNvPr>
          <p:cNvSpPr txBox="1"/>
          <p:nvPr/>
        </p:nvSpPr>
        <p:spPr>
          <a:xfrm>
            <a:off x="1045029" y="1582476"/>
            <a:ext cx="11936185" cy="5308181"/>
          </a:xfrm>
          <a:prstGeom prst="rect">
            <a:avLst/>
          </a:prstGeom>
          <a:noFill/>
        </p:spPr>
        <p:txBody>
          <a:bodyPr wrap="square" lIns="91440" tIns="45720" rIns="91440" bIns="45720" anchor="t">
            <a:noAutofit/>
          </a:bodyPr>
          <a:lstStyle/>
          <a:p>
            <a:pPr>
              <a:spcAft>
                <a:spcPts val="600"/>
              </a:spcAft>
            </a:pPr>
            <a:r>
              <a:rPr lang="en-US" sz="2400">
                <a:latin typeface="Arial" panose="020B0604020202020204" pitchFamily="34" charset="0"/>
                <a:ea typeface="Yu Mincho" panose="02020400000000000000" pitchFamily="18" charset="-128"/>
                <a:cs typeface="Arial" panose="020B0604020202020204" pitchFamily="34" charset="0"/>
              </a:rPr>
              <a:t> </a:t>
            </a:r>
            <a:r>
              <a:rPr lang="en-US" sz="2400" b="1">
                <a:latin typeface="Arial"/>
                <a:ea typeface="Yu Mincho"/>
                <a:cs typeface="Arial"/>
              </a:rPr>
              <a:t>Calculation Updates</a:t>
            </a:r>
          </a:p>
          <a:p>
            <a:pPr marL="891513" lvl="1" indent="-342900">
              <a:spcAft>
                <a:spcPts val="600"/>
              </a:spcAft>
              <a:buFont typeface="Arial" panose="020B0604020202020204" pitchFamily="34" charset="0"/>
              <a:buChar char="•"/>
            </a:pPr>
            <a:r>
              <a:rPr lang="en-US" sz="2400">
                <a:latin typeface="Arial"/>
                <a:ea typeface="Yu Mincho"/>
                <a:cs typeface="Arial"/>
              </a:rPr>
              <a:t>Overall Star Rating</a:t>
            </a:r>
          </a:p>
          <a:p>
            <a:pPr marL="891513" lvl="1" indent="-342900">
              <a:spcAft>
                <a:spcPts val="600"/>
              </a:spcAft>
              <a:buFont typeface="Arial" panose="020B0604020202020204" pitchFamily="34" charset="0"/>
              <a:buChar char="•"/>
            </a:pPr>
            <a:r>
              <a:rPr lang="en-US" sz="2400">
                <a:latin typeface="Arial"/>
                <a:ea typeface="Yu Mincho"/>
                <a:cs typeface="Arial"/>
              </a:rPr>
              <a:t>Chronic Absenteeism is included on the Gap Closing Component</a:t>
            </a:r>
          </a:p>
          <a:p>
            <a:pPr marL="891513" lvl="1" indent="-342900">
              <a:spcAft>
                <a:spcPts val="600"/>
              </a:spcAft>
              <a:buFont typeface="Arial" panose="020B0604020202020204" pitchFamily="34" charset="0"/>
              <a:buChar char="•"/>
            </a:pPr>
            <a:r>
              <a:rPr lang="en-US" sz="2400">
                <a:latin typeface="Arial"/>
                <a:ea typeface="Yu Mincho"/>
                <a:cs typeface="Arial"/>
              </a:rPr>
              <a:t>Progress Component has up to two years of data</a:t>
            </a:r>
          </a:p>
          <a:p>
            <a:pPr>
              <a:spcAft>
                <a:spcPts val="600"/>
              </a:spcAft>
            </a:pPr>
            <a:endParaRPr lang="en-US" sz="2400" b="1">
              <a:latin typeface="Arial"/>
              <a:ea typeface="Yu Mincho"/>
              <a:cs typeface="Arial"/>
            </a:endParaRPr>
          </a:p>
          <a:p>
            <a:pPr>
              <a:spcAft>
                <a:spcPts val="600"/>
              </a:spcAft>
            </a:pPr>
            <a:r>
              <a:rPr lang="en-US" sz="2400" b="1">
                <a:latin typeface="Arial"/>
                <a:ea typeface="Yu Mincho"/>
                <a:cs typeface="Arial"/>
              </a:rPr>
              <a:t>Report-Only Updates</a:t>
            </a:r>
          </a:p>
          <a:p>
            <a:pPr marL="891513" lvl="1" indent="-342900">
              <a:spcAft>
                <a:spcPts val="600"/>
              </a:spcAft>
              <a:buFont typeface="Arial" panose="020B0604020202020204" pitchFamily="34" charset="0"/>
              <a:buChar char="•"/>
            </a:pPr>
            <a:r>
              <a:rPr lang="en-US" sz="2400">
                <a:latin typeface="Arial"/>
                <a:ea typeface="Yu Mincho"/>
                <a:cs typeface="Arial"/>
              </a:rPr>
              <a:t>Student Opportunity Profile</a:t>
            </a:r>
          </a:p>
          <a:p>
            <a:pPr marL="891513" lvl="1" indent="-342900">
              <a:spcAft>
                <a:spcPts val="600"/>
              </a:spcAft>
              <a:buFont typeface="Arial" panose="020B0604020202020204" pitchFamily="34" charset="0"/>
              <a:buChar char="•"/>
            </a:pPr>
            <a:endParaRPr lang="en-US" sz="2400">
              <a:latin typeface="Arial"/>
              <a:ea typeface="Yu Mincho"/>
              <a:cs typeface="Arial"/>
            </a:endParaRPr>
          </a:p>
          <a:p>
            <a:pPr>
              <a:spcAft>
                <a:spcPts val="600"/>
              </a:spcAft>
            </a:pPr>
            <a:r>
              <a:rPr lang="en-US" sz="2400" b="1">
                <a:latin typeface="Arial"/>
                <a:ea typeface="Yu Mincho"/>
                <a:cs typeface="Arial"/>
              </a:rPr>
              <a:t>Website Layout Changes</a:t>
            </a:r>
          </a:p>
          <a:p>
            <a:pPr marL="891513" lvl="1" indent="-342900">
              <a:spcAft>
                <a:spcPts val="600"/>
              </a:spcAft>
              <a:buFont typeface="Arial" panose="020B0604020202020204" pitchFamily="34" charset="0"/>
              <a:buChar char="•"/>
            </a:pPr>
            <a:r>
              <a:rPr lang="en-US" sz="2400">
                <a:latin typeface="Arial"/>
                <a:ea typeface="Yu Mincho"/>
                <a:cs typeface="Arial"/>
              </a:rPr>
              <a:t>Early Literacy</a:t>
            </a:r>
          </a:p>
          <a:p>
            <a:pPr marL="891513" lvl="1" indent="-342900">
              <a:spcAft>
                <a:spcPts val="600"/>
              </a:spcAft>
              <a:buFont typeface="Arial" panose="020B0604020202020204" pitchFamily="34" charset="0"/>
              <a:buChar char="•"/>
            </a:pPr>
            <a:r>
              <a:rPr lang="en-US" sz="2400">
                <a:latin typeface="Arial"/>
                <a:ea typeface="Yu Mincho"/>
                <a:cs typeface="Arial"/>
              </a:rPr>
              <a:t>College, Career, Workforce and Military Readiness</a:t>
            </a:r>
          </a:p>
          <a:p>
            <a:pPr marL="891513" lvl="1" indent="-342900">
              <a:spcAft>
                <a:spcPts val="600"/>
              </a:spcAft>
              <a:buFont typeface="Arial" panose="020B0604020202020204" pitchFamily="34" charset="0"/>
              <a:buChar char="•"/>
            </a:pPr>
            <a:endParaRPr lang="en-US" sz="2400">
              <a:latin typeface="Arial"/>
              <a:ea typeface="Yu Mincho"/>
              <a:cs typeface="Arial"/>
            </a:endParaRPr>
          </a:p>
          <a:p>
            <a:pPr marL="891513" lvl="1" indent="-342900">
              <a:spcAft>
                <a:spcPts val="600"/>
              </a:spcAft>
              <a:buFont typeface="Arial" panose="020B0604020202020204" pitchFamily="34" charset="0"/>
              <a:buChar char="•"/>
            </a:pPr>
            <a:endParaRPr lang="en-US" sz="2400">
              <a:latin typeface="Arial"/>
              <a:ea typeface="Yu Mincho"/>
              <a:cs typeface="Arial"/>
            </a:endParaRPr>
          </a:p>
          <a:p>
            <a:pPr>
              <a:spcAft>
                <a:spcPts val="600"/>
              </a:spcAft>
            </a:pPr>
            <a:endParaRPr lang="en-US" sz="2400">
              <a:latin typeface="Arial"/>
              <a:ea typeface="Yu Mincho"/>
              <a:cs typeface="Arial"/>
            </a:endParaRPr>
          </a:p>
        </p:txBody>
      </p:sp>
    </p:spTree>
    <p:extLst>
      <p:ext uri="{BB962C8B-B14F-4D97-AF65-F5344CB8AC3E}">
        <p14:creationId xmlns:p14="http://schemas.microsoft.com/office/powerpoint/2010/main" val="111374035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18FF91-7D02-EE5B-BC69-D9DEABEECA6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4CA453-F2CD-D468-442D-B4FE7B443451}"/>
              </a:ext>
            </a:extLst>
          </p:cNvPr>
          <p:cNvSpPr>
            <a:spLocks noGrp="1"/>
          </p:cNvSpPr>
          <p:nvPr>
            <p:ph type="sldNum" sz="quarter" idx="12"/>
          </p:nvPr>
        </p:nvSpPr>
        <p:spPr/>
        <p:txBody>
          <a:bodyPr/>
          <a:lstStyle/>
          <a:p>
            <a:fld id="{6BA907D1-9C08-47F3-B047-6197268ACA7D}" type="slidenum">
              <a:rPr lang="en-US" smtClean="0"/>
              <a:pPr/>
              <a:t>14</a:t>
            </a:fld>
            <a:endParaRPr lang="en-US"/>
          </a:p>
        </p:txBody>
      </p:sp>
      <p:pic>
        <p:nvPicPr>
          <p:cNvPr id="5" name="Picture 4">
            <a:hlinkClick r:id="rId3"/>
            <a:extLst>
              <a:ext uri="{FF2B5EF4-FFF2-40B4-BE49-F238E27FC236}">
                <a16:creationId xmlns:a16="http://schemas.microsoft.com/office/drawing/2014/main" id="{67DFC324-3660-CEFD-5DA2-178F9AC2232D}"/>
              </a:ext>
            </a:extLst>
          </p:cNvPr>
          <p:cNvPicPr>
            <a:picLocks noChangeAspect="1"/>
          </p:cNvPicPr>
          <p:nvPr/>
        </p:nvPicPr>
        <p:blipFill>
          <a:blip r:embed="rId4"/>
          <a:stretch>
            <a:fillRect/>
          </a:stretch>
        </p:blipFill>
        <p:spPr>
          <a:xfrm rot="21230477">
            <a:off x="1765920" y="737274"/>
            <a:ext cx="11272801" cy="5849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727881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7DB353-20DC-8916-A5D8-4CC540AFE46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266989F9-542D-78A5-11F9-99D9681CCDCF}"/>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6BA907D1-9C08-47F3-B047-6197268ACA7D}"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15</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BAC8C649-0908-28CD-4D97-3A18ADCC380F}"/>
              </a:ext>
            </a:extLst>
          </p:cNvPr>
          <p:cNvGraphicFramePr>
            <a:graphicFrameLocks noGrp="1"/>
          </p:cNvGraphicFramePr>
          <p:nvPr>
            <p:ph idx="1"/>
            <p:extLst>
              <p:ext uri="{D42A27DB-BD31-4B8C-83A1-F6EECF244321}">
                <p14:modId xmlns:p14="http://schemas.microsoft.com/office/powerpoint/2010/main" val="4047508671"/>
              </p:ext>
            </p:extLst>
          </p:nvPr>
        </p:nvGraphicFramePr>
        <p:xfrm>
          <a:off x="252902" y="346749"/>
          <a:ext cx="13898562" cy="69613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4673D4A-8505-9DEE-74D3-24CAC9808C97}"/>
              </a:ext>
            </a:extLst>
          </p:cNvPr>
          <p:cNvSpPr txBox="1"/>
          <p:nvPr/>
        </p:nvSpPr>
        <p:spPr>
          <a:xfrm>
            <a:off x="1864317" y="1696009"/>
            <a:ext cx="1664088" cy="369332"/>
          </a:xfrm>
          <a:prstGeom prst="rect">
            <a:avLst/>
          </a:prstGeom>
          <a:noFill/>
        </p:spPr>
        <p:txBody>
          <a:bodyPr wrap="square" rtlCol="0">
            <a:spAutoFit/>
          </a:bodyPr>
          <a:lstStyle/>
          <a:p>
            <a:pPr marL="0" marR="0" lvl="0" indent="0" algn="l" defTabSz="5486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Districts</a:t>
            </a:r>
          </a:p>
        </p:txBody>
      </p:sp>
      <p:sp>
        <p:nvSpPr>
          <p:cNvPr id="7" name="TextBox 6">
            <a:extLst>
              <a:ext uri="{FF2B5EF4-FFF2-40B4-BE49-F238E27FC236}">
                <a16:creationId xmlns:a16="http://schemas.microsoft.com/office/drawing/2014/main" id="{ED9CB270-9944-A80E-BE8F-74CB8B469CBE}"/>
              </a:ext>
            </a:extLst>
          </p:cNvPr>
          <p:cNvSpPr txBox="1"/>
          <p:nvPr/>
        </p:nvSpPr>
        <p:spPr>
          <a:xfrm>
            <a:off x="1850249" y="2157253"/>
            <a:ext cx="1664088" cy="369332"/>
          </a:xfrm>
          <a:prstGeom prst="rect">
            <a:avLst/>
          </a:prstGeom>
          <a:noFill/>
        </p:spPr>
        <p:txBody>
          <a:bodyPr wrap="square" rtlCol="0">
            <a:spAutoFit/>
          </a:bodyPr>
          <a:lstStyle/>
          <a:p>
            <a:pPr marL="0" marR="0" lvl="0" indent="0" algn="l" defTabSz="5486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Schools</a:t>
            </a:r>
          </a:p>
        </p:txBody>
      </p:sp>
    </p:spTree>
    <p:extLst>
      <p:ext uri="{BB962C8B-B14F-4D97-AF65-F5344CB8AC3E}">
        <p14:creationId xmlns:p14="http://schemas.microsoft.com/office/powerpoint/2010/main" val="241574803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0EC5FD2-FF56-70C9-081C-9CFB2290860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graphicFrame>
        <p:nvGraphicFramePr>
          <p:cNvPr id="5" name="Table 5">
            <a:extLst>
              <a:ext uri="{FF2B5EF4-FFF2-40B4-BE49-F238E27FC236}">
                <a16:creationId xmlns:a16="http://schemas.microsoft.com/office/drawing/2014/main" id="{B7BB71CE-BCFF-B156-05B7-80DC23ABA5A5}"/>
              </a:ext>
            </a:extLst>
          </p:cNvPr>
          <p:cNvGraphicFramePr>
            <a:graphicFrameLocks noGrp="1"/>
          </p:cNvGraphicFramePr>
          <p:nvPr>
            <p:ph idx="1"/>
          </p:nvPr>
        </p:nvGraphicFramePr>
        <p:xfrm>
          <a:off x="731520" y="4002258"/>
          <a:ext cx="13166724" cy="2880360"/>
        </p:xfrm>
        <a:graphic>
          <a:graphicData uri="http://schemas.openxmlformats.org/drawingml/2006/table">
            <a:tbl>
              <a:tblPr firstRow="1" bandRow="1">
                <a:tableStyleId>{5C22544A-7EE6-4342-B048-85BDC9FD1C3A}</a:tableStyleId>
              </a:tblPr>
              <a:tblGrid>
                <a:gridCol w="2194454">
                  <a:extLst>
                    <a:ext uri="{9D8B030D-6E8A-4147-A177-3AD203B41FA5}">
                      <a16:colId xmlns:a16="http://schemas.microsoft.com/office/drawing/2014/main" val="2681167783"/>
                    </a:ext>
                  </a:extLst>
                </a:gridCol>
                <a:gridCol w="2194454">
                  <a:extLst>
                    <a:ext uri="{9D8B030D-6E8A-4147-A177-3AD203B41FA5}">
                      <a16:colId xmlns:a16="http://schemas.microsoft.com/office/drawing/2014/main" val="3493520710"/>
                    </a:ext>
                  </a:extLst>
                </a:gridCol>
                <a:gridCol w="2194454">
                  <a:extLst>
                    <a:ext uri="{9D8B030D-6E8A-4147-A177-3AD203B41FA5}">
                      <a16:colId xmlns:a16="http://schemas.microsoft.com/office/drawing/2014/main" val="1966375056"/>
                    </a:ext>
                  </a:extLst>
                </a:gridCol>
                <a:gridCol w="2194454">
                  <a:extLst>
                    <a:ext uri="{9D8B030D-6E8A-4147-A177-3AD203B41FA5}">
                      <a16:colId xmlns:a16="http://schemas.microsoft.com/office/drawing/2014/main" val="3152473626"/>
                    </a:ext>
                  </a:extLst>
                </a:gridCol>
                <a:gridCol w="2194454">
                  <a:extLst>
                    <a:ext uri="{9D8B030D-6E8A-4147-A177-3AD203B41FA5}">
                      <a16:colId xmlns:a16="http://schemas.microsoft.com/office/drawing/2014/main" val="3002431240"/>
                    </a:ext>
                  </a:extLst>
                </a:gridCol>
                <a:gridCol w="2194454">
                  <a:extLst>
                    <a:ext uri="{9D8B030D-6E8A-4147-A177-3AD203B41FA5}">
                      <a16:colId xmlns:a16="http://schemas.microsoft.com/office/drawing/2014/main" val="505833805"/>
                    </a:ext>
                  </a:extLst>
                </a:gridCol>
              </a:tblGrid>
              <a:tr h="370840">
                <a:tc gridSpan="6">
                  <a:txBody>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lang="en-US">
                          <a:latin typeface="Arial Unicode MS" panose="020B0604020202020204" pitchFamily="34" charset="-128"/>
                          <a:ea typeface="Arial Unicode MS" panose="020B0604020202020204" pitchFamily="34" charset="-128"/>
                          <a:cs typeface="Arial Unicode MS" panose="020B0604020202020204" pitchFamily="34" charset="-128"/>
                        </a:rPr>
                        <a:t>School-Level Rating Distributions of Components (Traditional and Community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17569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1 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4353"/>
                    </a:solidFill>
                  </a:tcPr>
                </a:tc>
                <a:tc>
                  <a:txBody>
                    <a:bodyPr/>
                    <a:lstStyle/>
                    <a:p>
                      <a:pPr algn="ctr"/>
                      <a:r>
                        <a:rPr lang="en-US"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 Stars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B547"/>
                    </a:solidFill>
                  </a:tcPr>
                </a:tc>
                <a:tc>
                  <a:txBody>
                    <a:bodyPr/>
                    <a:lstStyle/>
                    <a:p>
                      <a:pPr algn="ctr"/>
                      <a:r>
                        <a:rPr lang="en-US"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 Stars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C35F"/>
                    </a:solidFill>
                  </a:tcPr>
                </a:tc>
                <a:tc>
                  <a:txBody>
                    <a:bodyPr/>
                    <a:lstStyle/>
                    <a:p>
                      <a:pPr algn="ctr"/>
                      <a:r>
                        <a:rPr lang="en-US"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4 Stars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BCD8"/>
                    </a:solidFill>
                  </a:tcPr>
                </a:tc>
                <a:tc>
                  <a:txBody>
                    <a:bodyPr/>
                    <a:lstStyle/>
                    <a:p>
                      <a:pPr algn="ctr"/>
                      <a:r>
                        <a:rPr lang="en-US"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5 Stars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6074"/>
                    </a:solidFill>
                  </a:tcPr>
                </a:tc>
                <a:extLst>
                  <a:ext uri="{0D108BD9-81ED-4DB2-BD59-A6C34878D82A}">
                    <a16:rowId xmlns:a16="http://schemas.microsoft.com/office/drawing/2014/main" val="586683962"/>
                  </a:ext>
                </a:extLst>
              </a:tr>
              <a:tr h="370840">
                <a:tc>
                  <a:txBody>
                    <a:bodyPr/>
                    <a:lstStyle/>
                    <a:p>
                      <a:r>
                        <a:rPr lang="en-US" b="1">
                          <a:latin typeface="Arial Unicode MS" panose="020B0604020202020204" pitchFamily="34" charset="-128"/>
                          <a:ea typeface="Arial Unicode MS" panose="020B0604020202020204" pitchFamily="34" charset="-128"/>
                          <a:cs typeface="Arial Unicode MS" panose="020B0604020202020204" pitchFamily="34" charset="-128"/>
                        </a:rPr>
                        <a:t>Achievement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12.1%</a:t>
                      </a:r>
                      <a:r>
                        <a:rPr lang="en-US">
                          <a:latin typeface="Arial Unicode MS" panose="020B0604020202020204" pitchFamily="34" charset="-128"/>
                          <a:ea typeface="Arial Unicode MS" panose="020B0604020202020204" pitchFamily="34" charset="-128"/>
                          <a:cs typeface="Arial Unicode MS" panose="020B0604020202020204" pitchFamily="34" charset="-128"/>
                        </a:rPr>
                        <a:t> (380)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22.1%</a:t>
                      </a:r>
                      <a:r>
                        <a:rPr lang="en-US">
                          <a:latin typeface="Arial Unicode MS" panose="020B0604020202020204" pitchFamily="34" charset="-128"/>
                          <a:ea typeface="Arial Unicode MS" panose="020B0604020202020204" pitchFamily="34" charset="-128"/>
                          <a:cs typeface="Arial Unicode MS" panose="020B0604020202020204" pitchFamily="34" charset="-128"/>
                        </a:rPr>
                        <a:t> (692)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25.3%</a:t>
                      </a:r>
                      <a:r>
                        <a:rPr lang="en-US">
                          <a:latin typeface="Arial Unicode MS" panose="020B0604020202020204" pitchFamily="34" charset="-128"/>
                          <a:ea typeface="Arial Unicode MS" panose="020B0604020202020204" pitchFamily="34" charset="-128"/>
                          <a:cs typeface="Arial Unicode MS" panose="020B0604020202020204" pitchFamily="34" charset="-128"/>
                        </a:rPr>
                        <a:t> (792)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26.0%</a:t>
                      </a:r>
                      <a:r>
                        <a:rPr lang="en-US">
                          <a:latin typeface="Arial Unicode MS" panose="020B0604020202020204" pitchFamily="34" charset="-128"/>
                          <a:ea typeface="Arial Unicode MS" panose="020B0604020202020204" pitchFamily="34" charset="-128"/>
                          <a:cs typeface="Arial Unicode MS" panose="020B0604020202020204" pitchFamily="34" charset="-128"/>
                        </a:rPr>
                        <a:t> (814)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14.4%</a:t>
                      </a:r>
                      <a:r>
                        <a:rPr lang="en-US">
                          <a:latin typeface="Arial Unicode MS" panose="020B0604020202020204" pitchFamily="34" charset="-128"/>
                          <a:ea typeface="Arial Unicode MS" panose="020B0604020202020204" pitchFamily="34" charset="-128"/>
                          <a:cs typeface="Arial Unicode MS" panose="020B0604020202020204" pitchFamily="34" charset="-128"/>
                        </a:rPr>
                        <a:t> (450)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2916539"/>
                  </a:ext>
                </a:extLst>
              </a:tr>
              <a:tr h="370840">
                <a:tc>
                  <a:txBody>
                    <a:bodyPr/>
                    <a:lstStyle/>
                    <a:p>
                      <a:r>
                        <a:rPr lang="en-US" b="1">
                          <a:latin typeface="Arial Unicode MS" panose="020B0604020202020204" pitchFamily="34" charset="-128"/>
                          <a:ea typeface="Arial Unicode MS" panose="020B0604020202020204" pitchFamily="34" charset="-128"/>
                          <a:cs typeface="Arial Unicode MS" panose="020B0604020202020204" pitchFamily="34" charset="-128"/>
                        </a:rPr>
                        <a:t>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7.4%</a:t>
                      </a:r>
                      <a:r>
                        <a:rPr lang="en-US">
                          <a:latin typeface="Arial Unicode MS" panose="020B0604020202020204" pitchFamily="34" charset="-128"/>
                          <a:ea typeface="Arial Unicode MS" panose="020B0604020202020204" pitchFamily="34" charset="-128"/>
                          <a:cs typeface="Arial Unicode MS" panose="020B0604020202020204" pitchFamily="34" charset="-128"/>
                        </a:rPr>
                        <a:t> (224)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21.4%</a:t>
                      </a:r>
                      <a:r>
                        <a:rPr lang="en-US">
                          <a:latin typeface="Arial Unicode MS" panose="020B0604020202020204" pitchFamily="34" charset="-128"/>
                          <a:ea typeface="Arial Unicode MS" panose="020B0604020202020204" pitchFamily="34" charset="-128"/>
                          <a:cs typeface="Arial Unicode MS" panose="020B0604020202020204" pitchFamily="34" charset="-128"/>
                        </a:rPr>
                        <a:t> (643)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36.7% </a:t>
                      </a:r>
                      <a:r>
                        <a:rPr lang="en-US">
                          <a:latin typeface="Arial Unicode MS" panose="020B0604020202020204" pitchFamily="34" charset="-128"/>
                          <a:ea typeface="Arial Unicode MS" panose="020B0604020202020204" pitchFamily="34" charset="-128"/>
                          <a:cs typeface="Arial Unicode MS" panose="020B0604020202020204" pitchFamily="34" charset="-128"/>
                        </a:rPr>
                        <a:t>(1,106)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22.0%</a:t>
                      </a:r>
                      <a:r>
                        <a:rPr lang="en-US">
                          <a:latin typeface="Arial Unicode MS" panose="020B0604020202020204" pitchFamily="34" charset="-128"/>
                          <a:ea typeface="Arial Unicode MS" panose="020B0604020202020204" pitchFamily="34" charset="-128"/>
                          <a:cs typeface="Arial Unicode MS" panose="020B0604020202020204" pitchFamily="34" charset="-128"/>
                        </a:rPr>
                        <a:t> (663)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12.5%</a:t>
                      </a:r>
                      <a:r>
                        <a:rPr lang="en-US">
                          <a:latin typeface="Arial Unicode MS" panose="020B0604020202020204" pitchFamily="34" charset="-128"/>
                          <a:ea typeface="Arial Unicode MS" panose="020B0604020202020204" pitchFamily="34" charset="-128"/>
                          <a:cs typeface="Arial Unicode MS" panose="020B0604020202020204" pitchFamily="34" charset="-128"/>
                        </a:rPr>
                        <a:t> (375)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4653679"/>
                  </a:ext>
                </a:extLst>
              </a:tr>
              <a:tr h="381100">
                <a:tc>
                  <a:txBody>
                    <a:bodyPr/>
                    <a:lstStyle/>
                    <a:p>
                      <a:r>
                        <a:rPr lang="en-US" b="1">
                          <a:latin typeface="Arial Unicode MS" panose="020B0604020202020204" pitchFamily="34" charset="-128"/>
                          <a:ea typeface="Arial Unicode MS" panose="020B0604020202020204" pitchFamily="34" charset="-128"/>
                          <a:cs typeface="Arial Unicode MS" panose="020B0604020202020204" pitchFamily="34" charset="-128"/>
                        </a:rPr>
                        <a:t>Gap Closing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4.6%</a:t>
                      </a:r>
                      <a:r>
                        <a:rPr lang="en-US">
                          <a:latin typeface="Arial Unicode MS" panose="020B0604020202020204" pitchFamily="34" charset="-128"/>
                          <a:ea typeface="Arial Unicode MS" panose="020B0604020202020204" pitchFamily="34" charset="-128"/>
                          <a:cs typeface="Arial Unicode MS" panose="020B0604020202020204" pitchFamily="34" charset="-128"/>
                        </a:rPr>
                        <a:t> (152)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12.4%</a:t>
                      </a:r>
                      <a:r>
                        <a:rPr lang="en-US">
                          <a:latin typeface="Arial Unicode MS" panose="020B0604020202020204" pitchFamily="34" charset="-128"/>
                          <a:ea typeface="Arial Unicode MS" panose="020B0604020202020204" pitchFamily="34" charset="-128"/>
                          <a:cs typeface="Arial Unicode MS" panose="020B0604020202020204" pitchFamily="34" charset="-128"/>
                        </a:rPr>
                        <a:t> (408)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18.0%</a:t>
                      </a:r>
                      <a:r>
                        <a:rPr lang="en-US">
                          <a:latin typeface="Arial Unicode MS" panose="020B0604020202020204" pitchFamily="34" charset="-128"/>
                          <a:ea typeface="Arial Unicode MS" panose="020B0604020202020204" pitchFamily="34" charset="-128"/>
                          <a:cs typeface="Arial Unicode MS" panose="020B0604020202020204" pitchFamily="34" charset="-128"/>
                        </a:rPr>
                        <a:t> (594)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26.6%</a:t>
                      </a:r>
                      <a:r>
                        <a:rPr lang="en-US">
                          <a:latin typeface="Arial Unicode MS" panose="020B0604020202020204" pitchFamily="34" charset="-128"/>
                          <a:ea typeface="Arial Unicode MS" panose="020B0604020202020204" pitchFamily="34" charset="-128"/>
                          <a:cs typeface="Arial Unicode MS" panose="020B0604020202020204" pitchFamily="34" charset="-128"/>
                        </a:rPr>
                        <a:t> (877)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38.3%</a:t>
                      </a:r>
                      <a:r>
                        <a:rPr lang="en-US">
                          <a:latin typeface="Arial Unicode MS" panose="020B0604020202020204" pitchFamily="34" charset="-128"/>
                          <a:ea typeface="Arial Unicode MS" panose="020B0604020202020204" pitchFamily="34" charset="-128"/>
                          <a:cs typeface="Arial Unicode MS" panose="020B0604020202020204" pitchFamily="34" charset="-128"/>
                        </a:rPr>
                        <a:t> (1,262)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8508543"/>
                  </a:ext>
                </a:extLst>
              </a:tr>
              <a:tr h="370840">
                <a:tc>
                  <a:txBody>
                    <a:bodyPr/>
                    <a:lstStyle/>
                    <a:p>
                      <a:r>
                        <a:rPr lang="en-US" b="1">
                          <a:latin typeface="Arial Unicode MS" panose="020B0604020202020204" pitchFamily="34" charset="-128"/>
                          <a:ea typeface="Arial Unicode MS" panose="020B0604020202020204" pitchFamily="34" charset="-128"/>
                          <a:cs typeface="Arial Unicode MS" panose="020B0604020202020204" pitchFamily="34" charset="-128"/>
                        </a:rPr>
                        <a:t>Early 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28.6%</a:t>
                      </a:r>
                      <a:r>
                        <a:rPr lang="en-US">
                          <a:latin typeface="Arial Unicode MS" panose="020B0604020202020204" pitchFamily="34" charset="-128"/>
                          <a:ea typeface="Arial Unicode MS" panose="020B0604020202020204" pitchFamily="34" charset="-128"/>
                          <a:cs typeface="Arial Unicode MS" panose="020B0604020202020204" pitchFamily="34" charset="-128"/>
                        </a:rPr>
                        <a:t> (496)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20.3%</a:t>
                      </a:r>
                      <a:r>
                        <a:rPr lang="en-US">
                          <a:latin typeface="Arial Unicode MS" panose="020B0604020202020204" pitchFamily="34" charset="-128"/>
                          <a:ea typeface="Arial Unicode MS" panose="020B0604020202020204" pitchFamily="34" charset="-128"/>
                          <a:cs typeface="Arial Unicode MS" panose="020B0604020202020204" pitchFamily="34" charset="-128"/>
                        </a:rPr>
                        <a:t> (351)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29.2%</a:t>
                      </a:r>
                      <a:r>
                        <a:rPr lang="en-US">
                          <a:latin typeface="Arial Unicode MS" panose="020B0604020202020204" pitchFamily="34" charset="-128"/>
                          <a:ea typeface="Arial Unicode MS" panose="020B0604020202020204" pitchFamily="34" charset="-128"/>
                          <a:cs typeface="Arial Unicode MS" panose="020B0604020202020204" pitchFamily="34" charset="-128"/>
                        </a:rPr>
                        <a:t> (505)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15.8%</a:t>
                      </a:r>
                      <a:r>
                        <a:rPr lang="en-US">
                          <a:latin typeface="Arial Unicode MS" panose="020B0604020202020204" pitchFamily="34" charset="-128"/>
                          <a:ea typeface="Arial Unicode MS" panose="020B0604020202020204" pitchFamily="34" charset="-128"/>
                          <a:cs typeface="Arial Unicode MS" panose="020B0604020202020204" pitchFamily="34" charset="-128"/>
                        </a:rPr>
                        <a:t> (273)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6.2%</a:t>
                      </a:r>
                      <a:r>
                        <a:rPr lang="en-US">
                          <a:latin typeface="Arial Unicode MS" panose="020B0604020202020204" pitchFamily="34" charset="-128"/>
                          <a:ea typeface="Arial Unicode MS" panose="020B0604020202020204" pitchFamily="34" charset="-128"/>
                          <a:cs typeface="Arial Unicode MS" panose="020B0604020202020204" pitchFamily="34" charset="-128"/>
                        </a:rPr>
                        <a:t> (107)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0587544"/>
                  </a:ext>
                </a:extLst>
              </a:tr>
              <a:tr h="370840">
                <a:tc>
                  <a:txBody>
                    <a:bodyPr/>
                    <a:lstStyle/>
                    <a:p>
                      <a:r>
                        <a:rPr lang="en-US" b="1">
                          <a:latin typeface="Arial Unicode MS" panose="020B0604020202020204" pitchFamily="34" charset="-128"/>
                          <a:ea typeface="Arial Unicode MS" panose="020B0604020202020204" pitchFamily="34" charset="-128"/>
                          <a:cs typeface="Arial Unicode MS" panose="020B0604020202020204" pitchFamily="34" charset="-128"/>
                        </a:rPr>
                        <a:t>Graduation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15.3%</a:t>
                      </a:r>
                      <a:r>
                        <a:rPr lang="en-US">
                          <a:latin typeface="Arial Unicode MS" panose="020B0604020202020204" pitchFamily="34" charset="-128"/>
                          <a:ea typeface="Arial Unicode MS" panose="020B0604020202020204" pitchFamily="34" charset="-128"/>
                          <a:cs typeface="Arial Unicode MS" panose="020B0604020202020204" pitchFamily="34" charset="-128"/>
                        </a:rPr>
                        <a:t> (124)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11.6%</a:t>
                      </a:r>
                      <a:r>
                        <a:rPr lang="en-US">
                          <a:latin typeface="Arial Unicode MS" panose="020B0604020202020204" pitchFamily="34" charset="-128"/>
                          <a:ea typeface="Arial Unicode MS" panose="020B0604020202020204" pitchFamily="34" charset="-128"/>
                          <a:cs typeface="Arial Unicode MS" panose="020B0604020202020204" pitchFamily="34" charset="-128"/>
                        </a:rPr>
                        <a:t> (94)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15.7%</a:t>
                      </a:r>
                      <a:r>
                        <a:rPr lang="en-US">
                          <a:latin typeface="Arial Unicode MS" panose="020B0604020202020204" pitchFamily="34" charset="-128"/>
                          <a:ea typeface="Arial Unicode MS" panose="020B0604020202020204" pitchFamily="34" charset="-128"/>
                          <a:cs typeface="Arial Unicode MS" panose="020B0604020202020204" pitchFamily="34" charset="-128"/>
                        </a:rPr>
                        <a:t> (127)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23.4%</a:t>
                      </a:r>
                      <a:r>
                        <a:rPr lang="en-US">
                          <a:latin typeface="Arial Unicode MS" panose="020B0604020202020204" pitchFamily="34" charset="-128"/>
                          <a:ea typeface="Arial Unicode MS" panose="020B0604020202020204" pitchFamily="34" charset="-128"/>
                          <a:cs typeface="Arial Unicode MS" panose="020B0604020202020204" pitchFamily="34" charset="-128"/>
                        </a:rPr>
                        <a:t> (189)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33.9%</a:t>
                      </a:r>
                      <a:r>
                        <a:rPr lang="en-US">
                          <a:latin typeface="Arial Unicode MS" panose="020B0604020202020204" pitchFamily="34" charset="-128"/>
                          <a:ea typeface="Arial Unicode MS" panose="020B0604020202020204" pitchFamily="34" charset="-128"/>
                          <a:cs typeface="Arial Unicode MS" panose="020B0604020202020204" pitchFamily="34" charset="-128"/>
                        </a:rPr>
                        <a:t> (274)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2316619"/>
                  </a:ext>
                </a:extLst>
              </a:tr>
            </a:tbl>
          </a:graphicData>
        </a:graphic>
      </p:graphicFrame>
      <p:sp>
        <p:nvSpPr>
          <p:cNvPr id="4" name="Slide Number Placeholder 3">
            <a:extLst>
              <a:ext uri="{FF2B5EF4-FFF2-40B4-BE49-F238E27FC236}">
                <a16:creationId xmlns:a16="http://schemas.microsoft.com/office/drawing/2014/main" id="{C7057AF3-7FB2-AA24-C67F-3237A1BC75E0}"/>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6BA907D1-9C08-47F3-B047-6197268ACA7D}"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16</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ED649E5B-9F1F-0FD1-B71F-CAA6874D7316}"/>
              </a:ext>
            </a:extLst>
          </p:cNvPr>
          <p:cNvGraphicFramePr>
            <a:graphicFrameLocks/>
          </p:cNvGraphicFramePr>
          <p:nvPr/>
        </p:nvGraphicFramePr>
        <p:xfrm>
          <a:off x="731520" y="522314"/>
          <a:ext cx="13166724" cy="2880360"/>
        </p:xfrm>
        <a:graphic>
          <a:graphicData uri="http://schemas.openxmlformats.org/drawingml/2006/table">
            <a:tbl>
              <a:tblPr firstRow="1" bandRow="1">
                <a:tableStyleId>{5C22544A-7EE6-4342-B048-85BDC9FD1C3A}</a:tableStyleId>
              </a:tblPr>
              <a:tblGrid>
                <a:gridCol w="2194454">
                  <a:extLst>
                    <a:ext uri="{9D8B030D-6E8A-4147-A177-3AD203B41FA5}">
                      <a16:colId xmlns:a16="http://schemas.microsoft.com/office/drawing/2014/main" val="2681167783"/>
                    </a:ext>
                  </a:extLst>
                </a:gridCol>
                <a:gridCol w="2194454">
                  <a:extLst>
                    <a:ext uri="{9D8B030D-6E8A-4147-A177-3AD203B41FA5}">
                      <a16:colId xmlns:a16="http://schemas.microsoft.com/office/drawing/2014/main" val="3493520710"/>
                    </a:ext>
                  </a:extLst>
                </a:gridCol>
                <a:gridCol w="2194454">
                  <a:extLst>
                    <a:ext uri="{9D8B030D-6E8A-4147-A177-3AD203B41FA5}">
                      <a16:colId xmlns:a16="http://schemas.microsoft.com/office/drawing/2014/main" val="1966375056"/>
                    </a:ext>
                  </a:extLst>
                </a:gridCol>
                <a:gridCol w="2194454">
                  <a:extLst>
                    <a:ext uri="{9D8B030D-6E8A-4147-A177-3AD203B41FA5}">
                      <a16:colId xmlns:a16="http://schemas.microsoft.com/office/drawing/2014/main" val="3152473626"/>
                    </a:ext>
                  </a:extLst>
                </a:gridCol>
                <a:gridCol w="2194454">
                  <a:extLst>
                    <a:ext uri="{9D8B030D-6E8A-4147-A177-3AD203B41FA5}">
                      <a16:colId xmlns:a16="http://schemas.microsoft.com/office/drawing/2014/main" val="3002431240"/>
                    </a:ext>
                  </a:extLst>
                </a:gridCol>
                <a:gridCol w="2194454">
                  <a:extLst>
                    <a:ext uri="{9D8B030D-6E8A-4147-A177-3AD203B41FA5}">
                      <a16:colId xmlns:a16="http://schemas.microsoft.com/office/drawing/2014/main" val="505833805"/>
                    </a:ext>
                  </a:extLst>
                </a:gridCol>
              </a:tblGrid>
              <a:tr h="370840">
                <a:tc gridSpan="6">
                  <a:txBody>
                    <a:bodyPr/>
                    <a:lstStyle/>
                    <a:p>
                      <a:pPr algn="ctr"/>
                      <a:r>
                        <a:rPr lang="en-US">
                          <a:latin typeface="Arial Unicode MS" panose="020B0604020202020204" pitchFamily="34" charset="-128"/>
                          <a:ea typeface="Arial Unicode MS" panose="020B0604020202020204" pitchFamily="34" charset="-128"/>
                          <a:cs typeface="Arial Unicode MS" panose="020B0604020202020204" pitchFamily="34" charset="-128"/>
                        </a:rPr>
                        <a:t>District-Level Rating Distributions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17569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1 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4353"/>
                    </a:solidFill>
                  </a:tcPr>
                </a:tc>
                <a:tc>
                  <a:txBody>
                    <a:bodyPr/>
                    <a:lstStyle/>
                    <a:p>
                      <a:pPr algn="ctr"/>
                      <a:r>
                        <a:rPr lang="en-US"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 Stars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B547"/>
                    </a:solidFill>
                  </a:tcPr>
                </a:tc>
                <a:tc>
                  <a:txBody>
                    <a:bodyPr/>
                    <a:lstStyle/>
                    <a:p>
                      <a:pPr algn="ctr"/>
                      <a:r>
                        <a:rPr lang="en-US"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 Stars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C35F"/>
                    </a:solidFill>
                  </a:tcPr>
                </a:tc>
                <a:tc>
                  <a:txBody>
                    <a:bodyPr/>
                    <a:lstStyle/>
                    <a:p>
                      <a:pPr algn="ctr"/>
                      <a:r>
                        <a:rPr lang="en-US"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4 Stars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BCD8"/>
                    </a:solidFill>
                  </a:tcPr>
                </a:tc>
                <a:tc>
                  <a:txBody>
                    <a:bodyPr/>
                    <a:lstStyle/>
                    <a:p>
                      <a:pPr algn="ctr"/>
                      <a:r>
                        <a:rPr lang="en-US"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5 Stars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6074"/>
                    </a:solidFill>
                  </a:tcPr>
                </a:tc>
                <a:extLst>
                  <a:ext uri="{0D108BD9-81ED-4DB2-BD59-A6C34878D82A}">
                    <a16:rowId xmlns:a16="http://schemas.microsoft.com/office/drawing/2014/main" val="586683962"/>
                  </a:ext>
                </a:extLst>
              </a:tr>
              <a:tr h="370840">
                <a:tc>
                  <a:txBody>
                    <a:bodyPr/>
                    <a:lstStyle/>
                    <a:p>
                      <a:r>
                        <a:rPr lang="en-US" b="1">
                          <a:latin typeface="Arial Unicode MS" panose="020B0604020202020204" pitchFamily="34" charset="-128"/>
                          <a:ea typeface="Arial Unicode MS" panose="020B0604020202020204" pitchFamily="34" charset="-128"/>
                          <a:cs typeface="Arial Unicode MS" panose="020B0604020202020204" pitchFamily="34" charset="-128"/>
                        </a:rPr>
                        <a:t>Achievement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1.2%</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11.7%</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 (71)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34.3%</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 (208)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37.2% </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(226)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15.7% </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2916539"/>
                  </a:ext>
                </a:extLst>
              </a:tr>
              <a:tr h="370840">
                <a:tc>
                  <a:txBody>
                    <a:bodyPr/>
                    <a:lstStyle/>
                    <a:p>
                      <a:r>
                        <a:rPr lang="en-US" b="1">
                          <a:latin typeface="Arial Unicode MS" panose="020B0604020202020204" pitchFamily="34" charset="-128"/>
                          <a:ea typeface="Arial Unicode MS" panose="020B0604020202020204" pitchFamily="34" charset="-128"/>
                          <a:cs typeface="Arial Unicode MS" panose="020B0604020202020204" pitchFamily="34" charset="-128"/>
                        </a:rPr>
                        <a:t>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11.5%</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 (70)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25.4%</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 (154)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28.7%</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 (174)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22.7% </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(138)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11.7% </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4653679"/>
                  </a:ext>
                </a:extLst>
              </a:tr>
              <a:tr h="381100">
                <a:tc>
                  <a:txBody>
                    <a:bodyPr/>
                    <a:lstStyle/>
                    <a:p>
                      <a:r>
                        <a:rPr lang="en-US" b="1">
                          <a:latin typeface="Arial Unicode MS" panose="020B0604020202020204" pitchFamily="34" charset="-128"/>
                          <a:ea typeface="Arial Unicode MS" panose="020B0604020202020204" pitchFamily="34" charset="-128"/>
                          <a:cs typeface="Arial Unicode MS" panose="020B0604020202020204" pitchFamily="34" charset="-128"/>
                        </a:rPr>
                        <a:t>Gap Closing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0.3%</a:t>
                      </a:r>
                      <a:r>
                        <a:rPr lang="en-US">
                          <a:latin typeface="Arial Unicode MS" panose="020B0604020202020204" pitchFamily="34" charset="-128"/>
                          <a:ea typeface="Arial Unicode MS" panose="020B0604020202020204" pitchFamily="34" charset="-128"/>
                          <a:cs typeface="Arial Unicode MS" panose="020B0604020202020204" pitchFamily="34" charset="-128"/>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6.8%</a:t>
                      </a:r>
                      <a:r>
                        <a:rPr lang="en-US">
                          <a:latin typeface="Arial Unicode MS" panose="020B0604020202020204" pitchFamily="34" charset="-128"/>
                          <a:ea typeface="Arial Unicode MS" panose="020B0604020202020204" pitchFamily="34" charset="-128"/>
                          <a:cs typeface="Arial Unicode MS" panose="020B0604020202020204" pitchFamily="34" charset="-128"/>
                        </a:rPr>
                        <a:t> (41)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18.9%</a:t>
                      </a:r>
                      <a:r>
                        <a:rPr lang="en-US">
                          <a:latin typeface="Arial Unicode MS" panose="020B0604020202020204" pitchFamily="34" charset="-128"/>
                          <a:ea typeface="Arial Unicode MS" panose="020B0604020202020204" pitchFamily="34" charset="-128"/>
                          <a:cs typeface="Arial Unicode MS" panose="020B0604020202020204" pitchFamily="34" charset="-128"/>
                        </a:rPr>
                        <a:t> (115)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29.0% </a:t>
                      </a:r>
                      <a:r>
                        <a:rPr lang="en-US">
                          <a:latin typeface="Arial Unicode MS" panose="020B0604020202020204" pitchFamily="34" charset="-128"/>
                          <a:ea typeface="Arial Unicode MS" panose="020B0604020202020204" pitchFamily="34" charset="-128"/>
                          <a:cs typeface="Arial Unicode MS" panose="020B0604020202020204" pitchFamily="34" charset="-128"/>
                        </a:rPr>
                        <a:t>(176)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45.0% </a:t>
                      </a:r>
                      <a:r>
                        <a:rPr lang="en-US">
                          <a:latin typeface="Arial Unicode MS" panose="020B0604020202020204" pitchFamily="34" charset="-128"/>
                          <a:ea typeface="Arial Unicode MS" panose="020B0604020202020204" pitchFamily="34" charset="-128"/>
                          <a:cs typeface="Arial Unicode MS" panose="020B0604020202020204" pitchFamily="34" charset="-128"/>
                        </a:rPr>
                        <a:t>(273)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8508543"/>
                  </a:ext>
                </a:extLst>
              </a:tr>
              <a:tr h="370840">
                <a:tc>
                  <a:txBody>
                    <a:bodyPr/>
                    <a:lstStyle/>
                    <a:p>
                      <a:r>
                        <a:rPr lang="en-US" b="1">
                          <a:latin typeface="Arial Unicode MS" panose="020B0604020202020204" pitchFamily="34" charset="-128"/>
                          <a:ea typeface="Arial Unicode MS" panose="020B0604020202020204" pitchFamily="34" charset="-128"/>
                          <a:cs typeface="Arial Unicode MS" panose="020B0604020202020204" pitchFamily="34" charset="-128"/>
                        </a:rPr>
                        <a:t>Early 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6.4% </a:t>
                      </a:r>
                      <a:r>
                        <a:rPr lang="en-US">
                          <a:latin typeface="Arial Unicode MS" panose="020B0604020202020204" pitchFamily="34" charset="-128"/>
                          <a:ea typeface="Arial Unicode MS" panose="020B0604020202020204" pitchFamily="34" charset="-128"/>
                          <a:cs typeface="Arial Unicode MS" panose="020B0604020202020204" pitchFamily="34" charset="-128"/>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18.8% </a:t>
                      </a:r>
                      <a:r>
                        <a:rPr lang="en-US">
                          <a:latin typeface="Arial Unicode MS" panose="020B0604020202020204" pitchFamily="34" charset="-128"/>
                          <a:ea typeface="Arial Unicode MS" panose="020B0604020202020204" pitchFamily="34" charset="-128"/>
                          <a:cs typeface="Arial Unicode MS" panose="020B0604020202020204" pitchFamily="34" charset="-128"/>
                        </a:rPr>
                        <a:t>(114)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43.8% </a:t>
                      </a:r>
                      <a:r>
                        <a:rPr lang="en-US">
                          <a:latin typeface="Arial Unicode MS" panose="020B0604020202020204" pitchFamily="34" charset="-128"/>
                          <a:ea typeface="Arial Unicode MS" panose="020B0604020202020204" pitchFamily="34" charset="-128"/>
                          <a:cs typeface="Arial Unicode MS" panose="020B0604020202020204" pitchFamily="34" charset="-128"/>
                        </a:rPr>
                        <a:t>(265)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21.8% </a:t>
                      </a:r>
                      <a:r>
                        <a:rPr lang="en-US">
                          <a:latin typeface="Arial Unicode MS" panose="020B0604020202020204" pitchFamily="34" charset="-128"/>
                          <a:ea typeface="Arial Unicode MS" panose="020B0604020202020204" pitchFamily="34" charset="-128"/>
                          <a:cs typeface="Arial Unicode MS" panose="020B0604020202020204" pitchFamily="34" charset="-128"/>
                        </a:rPr>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a:latin typeface="Arial Unicode MS" panose="020B0604020202020204" pitchFamily="34" charset="-128"/>
                          <a:ea typeface="Arial Unicode MS" panose="020B0604020202020204" pitchFamily="34" charset="-128"/>
                          <a:cs typeface="Arial Unicode MS" panose="020B0604020202020204" pitchFamily="34" charset="-128"/>
                        </a:rPr>
                        <a:t>9.1% </a:t>
                      </a:r>
                      <a:r>
                        <a:rPr lang="en-US">
                          <a:latin typeface="Arial Unicode MS" panose="020B0604020202020204" pitchFamily="34" charset="-128"/>
                          <a:ea typeface="Arial Unicode MS" panose="020B0604020202020204" pitchFamily="34" charset="-128"/>
                          <a:cs typeface="Arial Unicode MS" panose="020B0604020202020204" pitchFamily="34" charset="-128"/>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0587544"/>
                  </a:ext>
                </a:extLst>
              </a:tr>
              <a:tr h="370840">
                <a:tc>
                  <a:txBody>
                    <a:bodyPr/>
                    <a:lstStyle/>
                    <a:p>
                      <a:r>
                        <a:rPr lang="en-US" b="1">
                          <a:latin typeface="Arial Unicode MS" panose="020B0604020202020204" pitchFamily="34" charset="-128"/>
                          <a:ea typeface="Arial Unicode MS" panose="020B0604020202020204" pitchFamily="34" charset="-128"/>
                          <a:cs typeface="Arial Unicode MS" panose="020B0604020202020204" pitchFamily="34" charset="-128"/>
                        </a:rPr>
                        <a:t>Graduation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4.8% </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11.2% </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17.5% </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27.7% </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(168)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b="1">
                          <a:latin typeface="Arial Unicode MS" panose="020B0604020202020204" pitchFamily="34" charset="-128"/>
                          <a:ea typeface="Arial Unicode MS" panose="020B0604020202020204" pitchFamily="34" charset="-128"/>
                          <a:cs typeface="Arial Unicode MS" panose="020B0604020202020204" pitchFamily="34" charset="-128"/>
                        </a:rPr>
                        <a:t>38.8% </a:t>
                      </a:r>
                      <a:r>
                        <a:rPr lang="en-US" sz="2000">
                          <a:latin typeface="Arial Unicode MS" panose="020B0604020202020204" pitchFamily="34" charset="-128"/>
                          <a:ea typeface="Arial Unicode MS" panose="020B0604020202020204" pitchFamily="34" charset="-128"/>
                          <a:cs typeface="Arial Unicode MS" panose="020B0604020202020204" pitchFamily="34" charset="-128"/>
                        </a:rPr>
                        <a:t>(235)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2316619"/>
                  </a:ext>
                </a:extLst>
              </a:tr>
            </a:tbl>
          </a:graphicData>
        </a:graphic>
      </p:graphicFrame>
    </p:spTree>
    <p:extLst>
      <p:ext uri="{BB962C8B-B14F-4D97-AF65-F5344CB8AC3E}">
        <p14:creationId xmlns:p14="http://schemas.microsoft.com/office/powerpoint/2010/main" val="317126675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F5338C7-F785-F513-5122-18F9B198595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9846D317-31B5-409A-A9A5-448493E0A5FB}"/>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17</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F23AFDA1-1014-479D-8369-6CF12853AB89}"/>
              </a:ext>
            </a:extLst>
          </p:cNvPr>
          <p:cNvSpPr>
            <a:spLocks noGrp="1"/>
          </p:cNvSpPr>
          <p:nvPr>
            <p:ph type="title"/>
          </p:nvPr>
        </p:nvSpPr>
        <p:spPr>
          <a:xfrm>
            <a:off x="924026" y="2317783"/>
            <a:ext cx="5316354" cy="830997"/>
          </a:xfrm>
        </p:spPr>
        <p:txBody>
          <a:bodyPr/>
          <a:lstStyle/>
          <a:p>
            <a:r>
              <a:rPr lang="en-US" sz="5400">
                <a:solidFill>
                  <a:srgbClr val="F20017"/>
                </a:solidFill>
              </a:rPr>
              <a:t>Agenda</a:t>
            </a:r>
          </a:p>
        </p:txBody>
      </p:sp>
      <p:sp>
        <p:nvSpPr>
          <p:cNvPr id="6" name="Rectangle 5">
            <a:extLst>
              <a:ext uri="{FF2B5EF4-FFF2-40B4-BE49-F238E27FC236}">
                <a16:creationId xmlns:a16="http://schemas.microsoft.com/office/drawing/2014/main" id="{D952BFCB-C33D-49CB-A3A6-95C3E4B6A7D5}"/>
              </a:ext>
              <a:ext uri="{C183D7F6-B498-43B3-948B-1728B52AA6E4}">
                <adec:decorative xmlns:adec="http://schemas.microsoft.com/office/drawing/2017/decorative" val="1"/>
              </a:ext>
            </a:extLst>
          </p:cNvPr>
          <p:cNvSpPr/>
          <p:nvPr/>
        </p:nvSpPr>
        <p:spPr>
          <a:xfrm>
            <a:off x="7315200" y="-12699"/>
            <a:ext cx="7315200" cy="7542178"/>
          </a:xfrm>
          <a:prstGeom prst="rect">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D8C263F4-8101-4249-BC13-994FEF66F2FD}"/>
              </a:ext>
              <a:ext uri="{C183D7F6-B498-43B3-948B-1728B52AA6E4}">
                <adec:decorative xmlns:adec="http://schemas.microsoft.com/office/drawing/2017/decorative" val="1"/>
              </a:ext>
            </a:extLst>
          </p:cNvPr>
          <p:cNvCxnSpPr>
            <a:cxnSpLocks/>
          </p:cNvCxnSpPr>
          <p:nvPr/>
        </p:nvCxnSpPr>
        <p:spPr>
          <a:xfrm>
            <a:off x="7315200" y="1501476"/>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96530BDB-0EB7-4763-8D32-3B253FA5F414}"/>
              </a:ext>
            </a:extLst>
          </p:cNvPr>
          <p:cNvSpPr>
            <a:spLocks noGrp="1"/>
          </p:cNvSpPr>
          <p:nvPr>
            <p:ph idx="1"/>
          </p:nvPr>
        </p:nvSpPr>
        <p:spPr>
          <a:xfrm>
            <a:off x="7673739" y="480836"/>
            <a:ext cx="3931919" cy="629574"/>
          </a:xfrm>
        </p:spPr>
        <p:txBody>
          <a:bodyPr anchor="ctr"/>
          <a:lstStyle/>
          <a:p>
            <a:pPr marL="0" indent="0" defTabSz="457200">
              <a:buNone/>
              <a:defRPr/>
            </a:pPr>
            <a:r>
              <a:rPr lang="en-US" sz="3600">
                <a:solidFill>
                  <a:schemeClr val="tx2">
                    <a:lumMod val="20000"/>
                    <a:lumOff val="80000"/>
                  </a:schemeClr>
                </a:solidFill>
              </a:rPr>
              <a:t>Introductions</a:t>
            </a:r>
          </a:p>
        </p:txBody>
      </p:sp>
      <p:sp>
        <p:nvSpPr>
          <p:cNvPr id="9" name="Content Placeholder 2">
            <a:extLst>
              <a:ext uri="{FF2B5EF4-FFF2-40B4-BE49-F238E27FC236}">
                <a16:creationId xmlns:a16="http://schemas.microsoft.com/office/drawing/2014/main" id="{33F8E655-AF63-44A3-A657-9EC2D37B6651}"/>
              </a:ext>
            </a:extLst>
          </p:cNvPr>
          <p:cNvSpPr txBox="1">
            <a:spLocks/>
          </p:cNvSpPr>
          <p:nvPr/>
        </p:nvSpPr>
        <p:spPr>
          <a:xfrm>
            <a:off x="7673737" y="2032453"/>
            <a:ext cx="6402403" cy="795157"/>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fontAlgn="auto">
              <a:lnSpc>
                <a:spcPct val="100000"/>
              </a:lnSpc>
              <a:spcAft>
                <a:spcPts val="0"/>
              </a:spcAft>
              <a:buClrTx/>
              <a:buSzTx/>
              <a:buNone/>
              <a:tabLst/>
              <a:defRPr/>
            </a:pPr>
            <a:r>
              <a:rPr lang="en-US" sz="3600">
                <a:solidFill>
                  <a:schemeClr val="tx2">
                    <a:lumMod val="20000"/>
                    <a:lumOff val="80000"/>
                  </a:schemeClr>
                </a:solidFill>
              </a:rPr>
              <a:t>Report Card Resources</a:t>
            </a:r>
          </a:p>
        </p:txBody>
      </p:sp>
      <p:sp>
        <p:nvSpPr>
          <p:cNvPr id="10" name="Content Placeholder 2">
            <a:extLst>
              <a:ext uri="{FF2B5EF4-FFF2-40B4-BE49-F238E27FC236}">
                <a16:creationId xmlns:a16="http://schemas.microsoft.com/office/drawing/2014/main" id="{607935E3-0FA0-497F-ABB1-6A2506C75212}"/>
              </a:ext>
            </a:extLst>
          </p:cNvPr>
          <p:cNvSpPr txBox="1">
            <a:spLocks/>
          </p:cNvSpPr>
          <p:nvPr/>
        </p:nvSpPr>
        <p:spPr>
          <a:xfrm>
            <a:off x="7582567" y="4058246"/>
            <a:ext cx="6402403" cy="843503"/>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3600">
                <a:solidFill>
                  <a:schemeClr val="tx2">
                    <a:lumMod val="20000"/>
                    <a:lumOff val="80000"/>
                  </a:schemeClr>
                </a:solidFill>
              </a:rPr>
              <a:t>Overview of 2022-2023 Report Cards </a:t>
            </a:r>
          </a:p>
        </p:txBody>
      </p:sp>
      <p:sp>
        <p:nvSpPr>
          <p:cNvPr id="11" name="Content Placeholder 2">
            <a:extLst>
              <a:ext uri="{FF2B5EF4-FFF2-40B4-BE49-F238E27FC236}">
                <a16:creationId xmlns:a16="http://schemas.microsoft.com/office/drawing/2014/main" id="{B362CCFF-3EB1-44DA-979B-F6D5D8695294}"/>
              </a:ext>
            </a:extLst>
          </p:cNvPr>
          <p:cNvSpPr txBox="1">
            <a:spLocks/>
          </p:cNvSpPr>
          <p:nvPr/>
        </p:nvSpPr>
        <p:spPr>
          <a:xfrm>
            <a:off x="7673737" y="6321401"/>
            <a:ext cx="6220065"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4000" b="1">
                <a:ln w="0"/>
                <a:solidFill>
                  <a:schemeClr val="bg1"/>
                </a:solidFill>
                <a:effectLst>
                  <a:outerShdw blurRad="38100" dist="19050" dir="2700000" algn="tl" rotWithShape="0">
                    <a:schemeClr val="dk1">
                      <a:alpha val="40000"/>
                    </a:schemeClr>
                  </a:outerShdw>
                </a:effectLst>
              </a:rPr>
              <a:t>Report Card Details</a:t>
            </a:r>
          </a:p>
        </p:txBody>
      </p:sp>
      <p:cxnSp>
        <p:nvCxnSpPr>
          <p:cNvPr id="13" name="Straight Connector 12">
            <a:extLst>
              <a:ext uri="{FF2B5EF4-FFF2-40B4-BE49-F238E27FC236}">
                <a16:creationId xmlns:a16="http://schemas.microsoft.com/office/drawing/2014/main" id="{5120656A-A98F-4C2F-BDC7-3E1C51697C32}"/>
              </a:ext>
              <a:ext uri="{C183D7F6-B498-43B3-948B-1728B52AA6E4}">
                <adec:decorative xmlns:adec="http://schemas.microsoft.com/office/drawing/2017/decorative" val="1"/>
              </a:ext>
            </a:extLst>
          </p:cNvPr>
          <p:cNvCxnSpPr>
            <a:cxnSpLocks/>
          </p:cNvCxnSpPr>
          <p:nvPr/>
        </p:nvCxnSpPr>
        <p:spPr>
          <a:xfrm>
            <a:off x="7315200" y="337512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C5446F4-95D6-401D-B588-8052D39B2C23}"/>
              </a:ext>
              <a:ext uri="{C183D7F6-B498-43B3-948B-1728B52AA6E4}">
                <adec:decorative xmlns:adec="http://schemas.microsoft.com/office/drawing/2017/decorative" val="1"/>
              </a:ext>
            </a:extLst>
          </p:cNvPr>
          <p:cNvCxnSpPr>
            <a:cxnSpLocks/>
          </p:cNvCxnSpPr>
          <p:nvPr/>
        </p:nvCxnSpPr>
        <p:spPr>
          <a:xfrm>
            <a:off x="7315200" y="5630584"/>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16F91BE-2A6F-4322-ACEF-A939959E7FEE}"/>
              </a:ext>
              <a:ext uri="{C183D7F6-B498-43B3-948B-1728B52AA6E4}">
                <adec:decorative xmlns:adec="http://schemas.microsoft.com/office/drawing/2017/decorative" val="1"/>
              </a:ext>
            </a:extLst>
          </p:cNvPr>
          <p:cNvCxnSpPr>
            <a:cxnSpLocks/>
          </p:cNvCxnSpPr>
          <p:nvPr/>
        </p:nvCxnSpPr>
        <p:spPr>
          <a:xfrm>
            <a:off x="7315200" y="752947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40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A2385E-AD22-DA04-B0FE-A2636264EC7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7E07FC32-243E-4052-A720-8226911D184B}"/>
              </a:ext>
            </a:extLst>
          </p:cNvPr>
          <p:cNvSpPr>
            <a:spLocks noGrp="1"/>
          </p:cNvSpPr>
          <p:nvPr>
            <p:ph type="title"/>
          </p:nvPr>
        </p:nvSpPr>
        <p:spPr>
          <a:xfrm>
            <a:off x="0" y="294195"/>
            <a:ext cx="14630400" cy="769441"/>
          </a:xfrm>
          <a:solidFill>
            <a:schemeClr val="accent1"/>
          </a:solidFill>
          <a:ln>
            <a:solidFill>
              <a:schemeClr val="accent1"/>
            </a:solidFill>
          </a:ln>
        </p:spPr>
        <p:txBody>
          <a:bodyPr/>
          <a:lstStyle/>
          <a:p>
            <a:r>
              <a:rPr lang="en-US">
                <a:solidFill>
                  <a:schemeClr val="bg1"/>
                </a:solidFill>
              </a:rPr>
              <a:t>2022-2023 Report Cards</a:t>
            </a:r>
          </a:p>
        </p:txBody>
      </p:sp>
      <p:sp>
        <p:nvSpPr>
          <p:cNvPr id="4" name="Slide Number Placeholder 3">
            <a:extLst>
              <a:ext uri="{FF2B5EF4-FFF2-40B4-BE49-F238E27FC236}">
                <a16:creationId xmlns:a16="http://schemas.microsoft.com/office/drawing/2014/main" id="{486692EA-27E9-4688-ADCB-B0F6E2BC86CF}"/>
              </a:ext>
            </a:extLst>
          </p:cNvPr>
          <p:cNvSpPr>
            <a:spLocks noGrp="1"/>
          </p:cNvSpPr>
          <p:nvPr>
            <p:ph type="sldNum" sz="quarter" idx="12"/>
          </p:nvPr>
        </p:nvSpPr>
        <p:spPr/>
        <p:txBody>
          <a:bodyPr/>
          <a:lstStyle/>
          <a:p>
            <a:fld id="{6BA907D1-9C08-47F3-B047-6197268ACA7D}" type="slidenum">
              <a:rPr lang="en-US" smtClean="0"/>
              <a:pPr/>
              <a:t>18</a:t>
            </a:fld>
            <a:endParaRPr lang="en-US"/>
          </a:p>
        </p:txBody>
      </p:sp>
      <p:sp>
        <p:nvSpPr>
          <p:cNvPr id="6" name="TextBox 5">
            <a:extLst>
              <a:ext uri="{FF2B5EF4-FFF2-40B4-BE49-F238E27FC236}">
                <a16:creationId xmlns:a16="http://schemas.microsoft.com/office/drawing/2014/main" id="{AAB19642-5DDC-4A92-896D-F532F210F867}"/>
              </a:ext>
            </a:extLst>
          </p:cNvPr>
          <p:cNvSpPr txBox="1"/>
          <p:nvPr/>
        </p:nvSpPr>
        <p:spPr>
          <a:xfrm>
            <a:off x="731520" y="1477973"/>
            <a:ext cx="12883244" cy="5657613"/>
          </a:xfrm>
          <a:prstGeom prst="rect">
            <a:avLst/>
          </a:prstGeom>
          <a:noFill/>
        </p:spPr>
        <p:txBody>
          <a:bodyPr wrap="square" lIns="91440" tIns="45720" rIns="91440" bIns="45720" anchor="t">
            <a:noAutofit/>
          </a:bodyPr>
          <a:lstStyle/>
          <a:p>
            <a:pPr>
              <a:spcAft>
                <a:spcPts val="600"/>
              </a:spcAft>
            </a:pPr>
            <a:r>
              <a:rPr lang="en-US" sz="2400">
                <a:latin typeface="Arial" panose="020B0604020202020204" pitchFamily="34" charset="0"/>
                <a:ea typeface="Yu Mincho" panose="02020400000000000000" pitchFamily="18" charset="-128"/>
                <a:cs typeface="Arial" panose="020B0604020202020204" pitchFamily="34" charset="0"/>
              </a:rPr>
              <a:t> </a:t>
            </a:r>
          </a:p>
          <a:p>
            <a:pPr>
              <a:spcAft>
                <a:spcPts val="600"/>
              </a:spcAft>
            </a:pPr>
            <a:r>
              <a:rPr lang="en-US" sz="2400" b="1">
                <a:solidFill>
                  <a:srgbClr val="3C7BA9"/>
                </a:solidFill>
                <a:latin typeface="Arial"/>
                <a:ea typeface="Yu Mincho"/>
                <a:cs typeface="Arial"/>
              </a:rPr>
              <a:t>Overall Rating </a:t>
            </a:r>
            <a:r>
              <a:rPr lang="en-US" sz="2400">
                <a:latin typeface="Arial"/>
                <a:ea typeface="Yu Mincho"/>
                <a:cs typeface="Arial"/>
              </a:rPr>
              <a:t>– </a:t>
            </a:r>
            <a:r>
              <a:rPr lang="en-US" sz="2400">
                <a:latin typeface="Arial" panose="020B0604020202020204" pitchFamily="34" charset="0"/>
                <a:ea typeface="Yu Mincho" panose="02020400000000000000" pitchFamily="18" charset="-128"/>
                <a:cs typeface="Arial" panose="020B0604020202020204" pitchFamily="34" charset="0"/>
              </a:rPr>
              <a:t>Rated on a 1 through 5-star scale in </a:t>
            </a:r>
            <a:r>
              <a:rPr lang="en-US" sz="2400" b="1">
                <a:solidFill>
                  <a:srgbClr val="3C7BA9"/>
                </a:solidFill>
                <a:latin typeface="Arial" panose="020B0604020202020204" pitchFamily="34" charset="0"/>
                <a:ea typeface="Yu Mincho" panose="02020400000000000000" pitchFamily="18" charset="-128"/>
                <a:cs typeface="Arial" panose="020B0604020202020204" pitchFamily="34" charset="0"/>
              </a:rPr>
              <a:t>half-star</a:t>
            </a:r>
            <a:r>
              <a:rPr lang="en-US" sz="2400" b="1">
                <a:latin typeface="Arial" panose="020B0604020202020204" pitchFamily="34" charset="0"/>
                <a:ea typeface="Yu Mincho" panose="02020400000000000000" pitchFamily="18" charset="-128"/>
                <a:cs typeface="Arial" panose="020B0604020202020204" pitchFamily="34" charset="0"/>
              </a:rPr>
              <a:t> </a:t>
            </a:r>
            <a:r>
              <a:rPr lang="en-US" sz="2400">
                <a:latin typeface="Arial" panose="020B0604020202020204" pitchFamily="34" charset="0"/>
                <a:ea typeface="Yu Mincho" panose="02020400000000000000" pitchFamily="18" charset="-128"/>
                <a:cs typeface="Arial" panose="020B0604020202020204" pitchFamily="34" charset="0"/>
              </a:rPr>
              <a:t>increments </a:t>
            </a:r>
          </a:p>
          <a:p>
            <a:pPr marL="891513" lvl="1" indent="-342900">
              <a:spcAft>
                <a:spcPts val="600"/>
              </a:spcAft>
              <a:buFont typeface="Arial" panose="020B0604020202020204" pitchFamily="34" charset="0"/>
              <a:buChar char="•"/>
            </a:pPr>
            <a:r>
              <a:rPr lang="en-US" sz="2400" b="1">
                <a:solidFill>
                  <a:srgbClr val="94AF2A"/>
                </a:solidFill>
                <a:latin typeface="Arial" panose="020B0604020202020204" pitchFamily="34" charset="0"/>
                <a:ea typeface="Yu Mincho" panose="02020400000000000000" pitchFamily="18" charset="-128"/>
                <a:cs typeface="Arial" panose="020B0604020202020204" pitchFamily="34" charset="0"/>
              </a:rPr>
              <a:t>Five Rated Components </a:t>
            </a:r>
            <a:r>
              <a:rPr lang="en-US" sz="2400">
                <a:latin typeface="Arial"/>
                <a:ea typeface="Yu Mincho"/>
                <a:cs typeface="Arial"/>
              </a:rPr>
              <a:t>– </a:t>
            </a:r>
            <a:r>
              <a:rPr lang="en-US" sz="2400">
                <a:latin typeface="Arial" panose="020B0604020202020204" pitchFamily="34" charset="0"/>
                <a:ea typeface="Yu Mincho" panose="02020400000000000000" pitchFamily="18" charset="-128"/>
                <a:cs typeface="Arial" panose="020B0604020202020204" pitchFamily="34" charset="0"/>
              </a:rPr>
              <a:t>Rated on a 1 through 5-star scale in </a:t>
            </a:r>
            <a:r>
              <a:rPr lang="en-US" sz="2400" b="1">
                <a:solidFill>
                  <a:srgbClr val="94AF2A"/>
                </a:solidFill>
                <a:latin typeface="Arial" panose="020B0604020202020204" pitchFamily="34" charset="0"/>
                <a:ea typeface="Yu Mincho" panose="02020400000000000000" pitchFamily="18" charset="-128"/>
                <a:cs typeface="Arial" panose="020B0604020202020204" pitchFamily="34" charset="0"/>
              </a:rPr>
              <a:t>full-star</a:t>
            </a:r>
            <a:r>
              <a:rPr lang="en-US" sz="2400" b="1">
                <a:latin typeface="Arial" panose="020B0604020202020204" pitchFamily="34" charset="0"/>
                <a:ea typeface="Yu Mincho" panose="02020400000000000000" pitchFamily="18" charset="-128"/>
                <a:cs typeface="Arial" panose="020B0604020202020204" pitchFamily="34" charset="0"/>
              </a:rPr>
              <a:t> </a:t>
            </a:r>
            <a:r>
              <a:rPr lang="en-US" sz="2400">
                <a:latin typeface="Arial" panose="020B0604020202020204" pitchFamily="34" charset="0"/>
                <a:ea typeface="Yu Mincho" panose="02020400000000000000" pitchFamily="18" charset="-128"/>
                <a:cs typeface="Arial" panose="020B0604020202020204" pitchFamily="34" charset="0"/>
              </a:rPr>
              <a:t>increments </a:t>
            </a:r>
          </a:p>
          <a:p>
            <a:pPr marL="1440125" lvl="2" indent="-342900">
              <a:spcAft>
                <a:spcPts val="600"/>
              </a:spcAft>
              <a:buFont typeface="Wingdings" panose="05000000000000000000" pitchFamily="2" charset="2"/>
              <a:buChar char="Ø"/>
            </a:pPr>
            <a:r>
              <a:rPr lang="en-US" sz="2400">
                <a:latin typeface="Arial"/>
                <a:ea typeface="Yu Mincho"/>
                <a:cs typeface="Arial"/>
              </a:rPr>
              <a:t>Achievement Component </a:t>
            </a:r>
          </a:p>
          <a:p>
            <a:pPr marL="1440125" lvl="2" indent="-342900">
              <a:spcAft>
                <a:spcPts val="600"/>
              </a:spcAft>
              <a:buFont typeface="Wingdings" panose="05000000000000000000" pitchFamily="2" charset="2"/>
              <a:buChar char="Ø"/>
            </a:pPr>
            <a:r>
              <a:rPr lang="en-US" sz="2400">
                <a:latin typeface="Arial" panose="020B0604020202020204" pitchFamily="34" charset="0"/>
                <a:ea typeface="Yu Mincho" panose="02020400000000000000" pitchFamily="18" charset="-128"/>
                <a:cs typeface="Arial" panose="020B0604020202020204" pitchFamily="34" charset="0"/>
              </a:rPr>
              <a:t>Progress Component </a:t>
            </a:r>
          </a:p>
          <a:p>
            <a:pPr marL="1440125" lvl="2" indent="-342900">
              <a:spcAft>
                <a:spcPts val="600"/>
              </a:spcAft>
              <a:buFont typeface="Wingdings" panose="05000000000000000000" pitchFamily="2" charset="2"/>
              <a:buChar char="Ø"/>
            </a:pPr>
            <a:r>
              <a:rPr lang="en-US" sz="2400">
                <a:latin typeface="Arial" panose="020B0604020202020204" pitchFamily="34" charset="0"/>
                <a:ea typeface="Yu Mincho" panose="02020400000000000000" pitchFamily="18" charset="-128"/>
                <a:cs typeface="Arial" panose="020B0604020202020204" pitchFamily="34" charset="0"/>
              </a:rPr>
              <a:t>Gap Closing Component </a:t>
            </a:r>
          </a:p>
          <a:p>
            <a:pPr marL="1440125" lvl="2" indent="-342900">
              <a:spcAft>
                <a:spcPts val="600"/>
              </a:spcAft>
              <a:buFont typeface="Wingdings" panose="05000000000000000000" pitchFamily="2" charset="2"/>
              <a:buChar char="Ø"/>
            </a:pPr>
            <a:r>
              <a:rPr lang="en-US" sz="2400">
                <a:latin typeface="Arial" panose="020B0604020202020204" pitchFamily="34" charset="0"/>
                <a:ea typeface="Yu Mincho" panose="02020400000000000000" pitchFamily="18" charset="-128"/>
                <a:cs typeface="Arial" panose="020B0604020202020204" pitchFamily="34" charset="0"/>
              </a:rPr>
              <a:t>Early Literacy Component  </a:t>
            </a:r>
          </a:p>
          <a:p>
            <a:pPr marL="1440125" lvl="2" indent="-342900">
              <a:spcAft>
                <a:spcPts val="600"/>
              </a:spcAft>
              <a:buFont typeface="Wingdings" panose="05000000000000000000" pitchFamily="2" charset="2"/>
              <a:buChar char="Ø"/>
            </a:pPr>
            <a:r>
              <a:rPr lang="en-US" sz="2400">
                <a:latin typeface="Arial" panose="020B0604020202020204" pitchFamily="34" charset="0"/>
                <a:ea typeface="Yu Mincho" panose="02020400000000000000" pitchFamily="18" charset="-128"/>
                <a:cs typeface="Arial" panose="020B0604020202020204" pitchFamily="34" charset="0"/>
              </a:rPr>
              <a:t>Graduation Component </a:t>
            </a:r>
          </a:p>
          <a:p>
            <a:pPr marL="891513" lvl="1" indent="-342900">
              <a:spcAft>
                <a:spcPts val="600"/>
              </a:spcAft>
              <a:buFont typeface="Arial" panose="020B0604020202020204" pitchFamily="34" charset="0"/>
              <a:buChar char="•"/>
            </a:pPr>
            <a:r>
              <a:rPr lang="en-US" sz="2400" b="1">
                <a:solidFill>
                  <a:srgbClr val="94AF2A"/>
                </a:solidFill>
                <a:latin typeface="Arial" panose="020B0604020202020204" pitchFamily="34" charset="0"/>
                <a:ea typeface="Yu Mincho" panose="02020400000000000000" pitchFamily="18" charset="-128"/>
                <a:cs typeface="Arial" panose="020B0604020202020204" pitchFamily="34" charset="0"/>
              </a:rPr>
              <a:t>College, Career, Workforce and Military Readiness Component </a:t>
            </a:r>
            <a:r>
              <a:rPr lang="en-US" sz="2400" b="1">
                <a:latin typeface="Arial" panose="020B0604020202020204" pitchFamily="34" charset="0"/>
                <a:ea typeface="Yu Mincho" panose="02020400000000000000" pitchFamily="18" charset="-128"/>
                <a:cs typeface="Arial" panose="020B0604020202020204" pitchFamily="34" charset="0"/>
              </a:rPr>
              <a:t>– </a:t>
            </a:r>
            <a:r>
              <a:rPr lang="en-US" sz="2400">
                <a:latin typeface="Arial" panose="020B0604020202020204" pitchFamily="34" charset="0"/>
                <a:ea typeface="Yu Mincho" panose="02020400000000000000" pitchFamily="18" charset="-128"/>
                <a:cs typeface="Arial" panose="020B0604020202020204" pitchFamily="34" charset="0"/>
              </a:rPr>
              <a:t>REPORT ONLY</a:t>
            </a:r>
          </a:p>
          <a:p>
            <a:pPr marL="891513" lvl="1" indent="-342900">
              <a:spcAft>
                <a:spcPts val="600"/>
              </a:spcAft>
              <a:buFont typeface="Arial" panose="020B0604020202020204" pitchFamily="34" charset="0"/>
              <a:buChar char="•"/>
            </a:pPr>
            <a:r>
              <a:rPr lang="en-US" sz="2400">
                <a:latin typeface="Arial" panose="020B0604020202020204" pitchFamily="34" charset="0"/>
                <a:ea typeface="Yu Mincho" panose="02020400000000000000" pitchFamily="18" charset="-128"/>
                <a:cs typeface="Arial" panose="020B0604020202020204" pitchFamily="34" charset="0"/>
              </a:rPr>
              <a:t>Additional</a:t>
            </a:r>
            <a:r>
              <a:rPr lang="en-US" sz="2400" b="1">
                <a:latin typeface="Arial" panose="020B0604020202020204" pitchFamily="34" charset="0"/>
                <a:ea typeface="Yu Mincho" panose="02020400000000000000" pitchFamily="18" charset="-128"/>
                <a:cs typeface="Arial" panose="020B0604020202020204" pitchFamily="34" charset="0"/>
              </a:rPr>
              <a:t> Report-Only Data </a:t>
            </a:r>
            <a:r>
              <a:rPr lang="en-US" sz="2400">
                <a:latin typeface="Arial" panose="020B0604020202020204" pitchFamily="34" charset="0"/>
                <a:ea typeface="Yu Mincho" panose="02020400000000000000" pitchFamily="18" charset="-128"/>
                <a:cs typeface="Arial" panose="020B0604020202020204" pitchFamily="34" charset="0"/>
              </a:rPr>
              <a:t>is found within many of the components</a:t>
            </a:r>
          </a:p>
        </p:txBody>
      </p:sp>
    </p:spTree>
    <p:extLst>
      <p:ext uri="{BB962C8B-B14F-4D97-AF65-F5344CB8AC3E}">
        <p14:creationId xmlns:p14="http://schemas.microsoft.com/office/powerpoint/2010/main" val="267333347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8EA3F99-E7C7-F6BB-B315-A0C8ACADD97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96D26543-68BA-6863-E45E-712F6A7B1858}"/>
              </a:ext>
            </a:extLst>
          </p:cNvPr>
          <p:cNvSpPr>
            <a:spLocks noGrp="1"/>
          </p:cNvSpPr>
          <p:nvPr>
            <p:ph type="sldNum" sz="quarter" idx="12"/>
          </p:nvPr>
        </p:nvSpPr>
        <p:spPr/>
        <p:txBody>
          <a:bodyPr/>
          <a:lstStyle/>
          <a:p>
            <a:fld id="{6BA907D1-9C08-47F3-B047-6197268ACA7D}" type="slidenum">
              <a:rPr lang="en-US" smtClean="0"/>
              <a:pPr/>
              <a:t>19</a:t>
            </a:fld>
            <a:endParaRPr lang="en-US"/>
          </a:p>
        </p:txBody>
      </p:sp>
      <p:pic>
        <p:nvPicPr>
          <p:cNvPr id="5" name="Picture 4">
            <a:extLst>
              <a:ext uri="{FF2B5EF4-FFF2-40B4-BE49-F238E27FC236}">
                <a16:creationId xmlns:a16="http://schemas.microsoft.com/office/drawing/2014/main" id="{3AA37CD8-A0E4-D966-F92C-4879661C2314}"/>
              </a:ext>
            </a:extLst>
          </p:cNvPr>
          <p:cNvPicPr>
            <a:picLocks noChangeAspect="1"/>
          </p:cNvPicPr>
          <p:nvPr/>
        </p:nvPicPr>
        <p:blipFill>
          <a:blip r:embed="rId2"/>
          <a:stretch>
            <a:fillRect/>
          </a:stretch>
        </p:blipFill>
        <p:spPr>
          <a:xfrm>
            <a:off x="196135" y="327115"/>
            <a:ext cx="14238130" cy="7380171"/>
          </a:xfrm>
          <a:prstGeom prst="rect">
            <a:avLst/>
          </a:prstGeom>
        </p:spPr>
      </p:pic>
    </p:spTree>
    <p:extLst>
      <p:ext uri="{BB962C8B-B14F-4D97-AF65-F5344CB8AC3E}">
        <p14:creationId xmlns:p14="http://schemas.microsoft.com/office/powerpoint/2010/main" val="188572804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DC6E5EE-7848-FA8B-5201-E0F20F6ACD5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9846D317-31B5-409A-A9A5-448493E0A5FB}"/>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2</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F23AFDA1-1014-479D-8369-6CF12853AB89}"/>
              </a:ext>
            </a:extLst>
          </p:cNvPr>
          <p:cNvSpPr>
            <a:spLocks noGrp="1"/>
          </p:cNvSpPr>
          <p:nvPr>
            <p:ph type="title"/>
          </p:nvPr>
        </p:nvSpPr>
        <p:spPr>
          <a:xfrm>
            <a:off x="924026" y="2317783"/>
            <a:ext cx="5316354" cy="830997"/>
          </a:xfrm>
        </p:spPr>
        <p:txBody>
          <a:bodyPr/>
          <a:lstStyle/>
          <a:p>
            <a:r>
              <a:rPr lang="en-US" sz="5400">
                <a:solidFill>
                  <a:srgbClr val="F20017"/>
                </a:solidFill>
              </a:rPr>
              <a:t>Agenda</a:t>
            </a:r>
          </a:p>
        </p:txBody>
      </p:sp>
      <p:sp>
        <p:nvSpPr>
          <p:cNvPr id="6" name="Rectangle 5">
            <a:extLst>
              <a:ext uri="{FF2B5EF4-FFF2-40B4-BE49-F238E27FC236}">
                <a16:creationId xmlns:a16="http://schemas.microsoft.com/office/drawing/2014/main" id="{D952BFCB-C33D-49CB-A3A6-95C3E4B6A7D5}"/>
              </a:ext>
              <a:ext uri="{C183D7F6-B498-43B3-948B-1728B52AA6E4}">
                <adec:decorative xmlns:adec="http://schemas.microsoft.com/office/drawing/2017/decorative" val="1"/>
              </a:ext>
            </a:extLst>
          </p:cNvPr>
          <p:cNvSpPr/>
          <p:nvPr/>
        </p:nvSpPr>
        <p:spPr>
          <a:xfrm>
            <a:off x="7315200" y="-12699"/>
            <a:ext cx="7315200" cy="7542178"/>
          </a:xfrm>
          <a:prstGeom prst="rect">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D8C263F4-8101-4249-BC13-994FEF66F2FD}"/>
              </a:ext>
              <a:ext uri="{C183D7F6-B498-43B3-948B-1728B52AA6E4}">
                <adec:decorative xmlns:adec="http://schemas.microsoft.com/office/drawing/2017/decorative" val="1"/>
              </a:ext>
            </a:extLst>
          </p:cNvPr>
          <p:cNvCxnSpPr>
            <a:cxnSpLocks/>
          </p:cNvCxnSpPr>
          <p:nvPr/>
        </p:nvCxnSpPr>
        <p:spPr>
          <a:xfrm>
            <a:off x="7315200" y="1501476"/>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96530BDB-0EB7-4763-8D32-3B253FA5F414}"/>
              </a:ext>
            </a:extLst>
          </p:cNvPr>
          <p:cNvSpPr>
            <a:spLocks noGrp="1"/>
          </p:cNvSpPr>
          <p:nvPr>
            <p:ph idx="1"/>
          </p:nvPr>
        </p:nvSpPr>
        <p:spPr>
          <a:xfrm>
            <a:off x="7673739" y="480836"/>
            <a:ext cx="3931919" cy="629574"/>
          </a:xfrm>
        </p:spPr>
        <p:txBody>
          <a:bodyPr anchor="ctr"/>
          <a:lstStyle/>
          <a:p>
            <a:pPr marL="0" indent="0">
              <a:buNone/>
            </a:pPr>
            <a:r>
              <a:rPr lang="en-US" sz="4000" b="1">
                <a:solidFill>
                  <a:schemeClr val="bg1"/>
                </a:solidFill>
                <a:effectLst>
                  <a:outerShdw blurRad="38100" dist="38100" dir="2700000" algn="tl">
                    <a:srgbClr val="000000">
                      <a:alpha val="43137"/>
                    </a:srgbClr>
                  </a:outerShdw>
                </a:effectLst>
              </a:rPr>
              <a:t>Introductions</a:t>
            </a:r>
          </a:p>
        </p:txBody>
      </p:sp>
      <p:sp>
        <p:nvSpPr>
          <p:cNvPr id="9" name="Content Placeholder 2">
            <a:extLst>
              <a:ext uri="{FF2B5EF4-FFF2-40B4-BE49-F238E27FC236}">
                <a16:creationId xmlns:a16="http://schemas.microsoft.com/office/drawing/2014/main" id="{33F8E655-AF63-44A3-A657-9EC2D37B6651}"/>
              </a:ext>
            </a:extLst>
          </p:cNvPr>
          <p:cNvSpPr txBox="1">
            <a:spLocks/>
          </p:cNvSpPr>
          <p:nvPr/>
        </p:nvSpPr>
        <p:spPr>
          <a:xfrm>
            <a:off x="7673737" y="2032453"/>
            <a:ext cx="6402403" cy="795157"/>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a:ln>
                  <a:noFill/>
                </a:ln>
                <a:solidFill>
                  <a:schemeClr val="tx2">
                    <a:lumMod val="20000"/>
                    <a:lumOff val="80000"/>
                  </a:schemeClr>
                </a:solidFill>
                <a:effectLst/>
                <a:uLnTx/>
                <a:uFillTx/>
                <a:latin typeface="Arial"/>
                <a:ea typeface="+mn-ea"/>
                <a:cs typeface="Arial"/>
              </a:rPr>
              <a:t>Report Card Resources</a:t>
            </a:r>
          </a:p>
        </p:txBody>
      </p:sp>
      <p:sp>
        <p:nvSpPr>
          <p:cNvPr id="10" name="Content Placeholder 2">
            <a:extLst>
              <a:ext uri="{FF2B5EF4-FFF2-40B4-BE49-F238E27FC236}">
                <a16:creationId xmlns:a16="http://schemas.microsoft.com/office/drawing/2014/main" id="{607935E3-0FA0-497F-ABB1-6A2506C75212}"/>
              </a:ext>
            </a:extLst>
          </p:cNvPr>
          <p:cNvSpPr txBox="1">
            <a:spLocks/>
          </p:cNvSpPr>
          <p:nvPr/>
        </p:nvSpPr>
        <p:spPr>
          <a:xfrm>
            <a:off x="7582567" y="4058246"/>
            <a:ext cx="6402403" cy="843503"/>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a:solidFill>
                  <a:schemeClr val="tx2">
                    <a:lumMod val="20000"/>
                    <a:lumOff val="80000"/>
                  </a:schemeClr>
                </a:solidFill>
              </a:rPr>
              <a:t>Overview of 2022-2023 Report Cards </a:t>
            </a:r>
            <a:endParaRPr kumimoji="0" lang="en-US" sz="3600" b="0" i="0" u="none" strike="noStrike" kern="1200" cap="none" spc="0" normalizeH="0" baseline="0" noProof="0">
              <a:ln>
                <a:noFill/>
              </a:ln>
              <a:solidFill>
                <a:schemeClr val="tx2">
                  <a:lumMod val="20000"/>
                  <a:lumOff val="80000"/>
                </a:schemeClr>
              </a:solidFill>
              <a:effectLst/>
              <a:uLnTx/>
              <a:uFillTx/>
              <a:latin typeface="Arial"/>
              <a:ea typeface="+mn-ea"/>
              <a:cs typeface="Arial"/>
            </a:endParaRPr>
          </a:p>
        </p:txBody>
      </p:sp>
      <p:sp>
        <p:nvSpPr>
          <p:cNvPr id="11" name="Content Placeholder 2">
            <a:extLst>
              <a:ext uri="{FF2B5EF4-FFF2-40B4-BE49-F238E27FC236}">
                <a16:creationId xmlns:a16="http://schemas.microsoft.com/office/drawing/2014/main" id="{B362CCFF-3EB1-44DA-979B-F6D5D8695294}"/>
              </a:ext>
            </a:extLst>
          </p:cNvPr>
          <p:cNvSpPr txBox="1">
            <a:spLocks/>
          </p:cNvSpPr>
          <p:nvPr/>
        </p:nvSpPr>
        <p:spPr>
          <a:xfrm>
            <a:off x="7673737" y="6321401"/>
            <a:ext cx="6220065"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a:solidFill>
                  <a:schemeClr val="tx2">
                    <a:lumMod val="20000"/>
                    <a:lumOff val="80000"/>
                  </a:schemeClr>
                </a:solidFill>
              </a:rPr>
              <a:t>Report Card Details</a:t>
            </a:r>
            <a:endParaRPr kumimoji="0" lang="en-US" sz="3600" b="0" i="0" u="none" strike="noStrike" kern="1200" cap="none" spc="0" normalizeH="0" baseline="0" noProof="0">
              <a:ln>
                <a:noFill/>
              </a:ln>
              <a:solidFill>
                <a:schemeClr val="tx2">
                  <a:lumMod val="20000"/>
                  <a:lumOff val="80000"/>
                </a:schemeClr>
              </a:solidFill>
              <a:effectLst/>
              <a:uLnTx/>
              <a:uFillTx/>
              <a:latin typeface="Arial"/>
              <a:ea typeface="+mn-ea"/>
              <a:cs typeface="Arial"/>
            </a:endParaRPr>
          </a:p>
        </p:txBody>
      </p:sp>
      <p:cxnSp>
        <p:nvCxnSpPr>
          <p:cNvPr id="13" name="Straight Connector 12">
            <a:extLst>
              <a:ext uri="{FF2B5EF4-FFF2-40B4-BE49-F238E27FC236}">
                <a16:creationId xmlns:a16="http://schemas.microsoft.com/office/drawing/2014/main" id="{5120656A-A98F-4C2F-BDC7-3E1C51697C32}"/>
              </a:ext>
              <a:ext uri="{C183D7F6-B498-43B3-948B-1728B52AA6E4}">
                <adec:decorative xmlns:adec="http://schemas.microsoft.com/office/drawing/2017/decorative" val="1"/>
              </a:ext>
            </a:extLst>
          </p:cNvPr>
          <p:cNvCxnSpPr>
            <a:cxnSpLocks/>
          </p:cNvCxnSpPr>
          <p:nvPr/>
        </p:nvCxnSpPr>
        <p:spPr>
          <a:xfrm>
            <a:off x="7315200" y="337512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C5446F4-95D6-401D-B588-8052D39B2C23}"/>
              </a:ext>
              <a:ext uri="{C183D7F6-B498-43B3-948B-1728B52AA6E4}">
                <adec:decorative xmlns:adec="http://schemas.microsoft.com/office/drawing/2017/decorative" val="1"/>
              </a:ext>
            </a:extLst>
          </p:cNvPr>
          <p:cNvCxnSpPr>
            <a:cxnSpLocks/>
          </p:cNvCxnSpPr>
          <p:nvPr/>
        </p:nvCxnSpPr>
        <p:spPr>
          <a:xfrm>
            <a:off x="7315200" y="5630584"/>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16F91BE-2A6F-4322-ACEF-A939959E7FEE}"/>
              </a:ext>
              <a:ext uri="{C183D7F6-B498-43B3-948B-1728B52AA6E4}">
                <adec:decorative xmlns:adec="http://schemas.microsoft.com/office/drawing/2017/decorative" val="1"/>
              </a:ext>
            </a:extLst>
          </p:cNvPr>
          <p:cNvCxnSpPr>
            <a:cxnSpLocks/>
          </p:cNvCxnSpPr>
          <p:nvPr/>
        </p:nvCxnSpPr>
        <p:spPr>
          <a:xfrm>
            <a:off x="7315200" y="752947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1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605105E-03C2-515D-D4F5-E4DF41A7DC2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7E07FC32-243E-4052-A720-8226911D184B}"/>
              </a:ext>
            </a:extLst>
          </p:cNvPr>
          <p:cNvSpPr>
            <a:spLocks noGrp="1"/>
          </p:cNvSpPr>
          <p:nvPr>
            <p:ph type="title"/>
          </p:nvPr>
        </p:nvSpPr>
        <p:spPr>
          <a:xfrm>
            <a:off x="0" y="294195"/>
            <a:ext cx="14630400" cy="769441"/>
          </a:xfrm>
          <a:solidFill>
            <a:schemeClr val="accent1"/>
          </a:solidFill>
          <a:ln>
            <a:solidFill>
              <a:schemeClr val="accent1"/>
            </a:solidFill>
          </a:ln>
        </p:spPr>
        <p:txBody>
          <a:bodyPr/>
          <a:lstStyle/>
          <a:p>
            <a:r>
              <a:rPr lang="en-US">
                <a:solidFill>
                  <a:schemeClr val="bg1"/>
                </a:solidFill>
              </a:rPr>
              <a:t>2022-2023 Report Cards</a:t>
            </a:r>
          </a:p>
        </p:txBody>
      </p:sp>
      <p:sp>
        <p:nvSpPr>
          <p:cNvPr id="4" name="Slide Number Placeholder 3">
            <a:extLst>
              <a:ext uri="{FF2B5EF4-FFF2-40B4-BE49-F238E27FC236}">
                <a16:creationId xmlns:a16="http://schemas.microsoft.com/office/drawing/2014/main" id="{486692EA-27E9-4688-ADCB-B0F6E2BC86CF}"/>
              </a:ext>
            </a:extLst>
          </p:cNvPr>
          <p:cNvSpPr>
            <a:spLocks noGrp="1"/>
          </p:cNvSpPr>
          <p:nvPr>
            <p:ph type="sldNum" sz="quarter" idx="12"/>
          </p:nvPr>
        </p:nvSpPr>
        <p:spPr/>
        <p:txBody>
          <a:bodyPr/>
          <a:lstStyle/>
          <a:p>
            <a:fld id="{6BA907D1-9C08-47F3-B047-6197268ACA7D}" type="slidenum">
              <a:rPr lang="en-US" smtClean="0"/>
              <a:pPr/>
              <a:t>20</a:t>
            </a:fld>
            <a:endParaRPr lang="en-US"/>
          </a:p>
        </p:txBody>
      </p:sp>
      <p:sp>
        <p:nvSpPr>
          <p:cNvPr id="6" name="TextBox 5">
            <a:extLst>
              <a:ext uri="{FF2B5EF4-FFF2-40B4-BE49-F238E27FC236}">
                <a16:creationId xmlns:a16="http://schemas.microsoft.com/office/drawing/2014/main" id="{AAB19642-5DDC-4A92-896D-F532F210F867}"/>
              </a:ext>
            </a:extLst>
          </p:cNvPr>
          <p:cNvSpPr txBox="1"/>
          <p:nvPr/>
        </p:nvSpPr>
        <p:spPr>
          <a:xfrm>
            <a:off x="214778" y="1249373"/>
            <a:ext cx="14200844" cy="6256199"/>
          </a:xfrm>
          <a:prstGeom prst="rect">
            <a:avLst/>
          </a:prstGeom>
          <a:noFill/>
        </p:spPr>
        <p:txBody>
          <a:bodyPr wrap="square" lIns="91440" tIns="45720" rIns="91440" bIns="45720" anchor="t">
            <a:noAutofit/>
          </a:bodyPr>
          <a:lstStyle/>
          <a:p>
            <a:pPr>
              <a:spcAft>
                <a:spcPts val="600"/>
              </a:spcAft>
            </a:pPr>
            <a:r>
              <a:rPr lang="en-US" sz="2400">
                <a:latin typeface="Arial" panose="020B0604020202020204" pitchFamily="34" charset="0"/>
                <a:ea typeface="Yu Mincho" panose="02020400000000000000" pitchFamily="18" charset="-128"/>
                <a:cs typeface="Arial" panose="020B0604020202020204" pitchFamily="34" charset="0"/>
              </a:rPr>
              <a:t> </a:t>
            </a:r>
            <a:endParaRPr lang="en-US" sz="2400" b="1">
              <a:latin typeface="Arial" panose="020B0604020202020204" pitchFamily="34" charset="0"/>
              <a:ea typeface="Yu Mincho" panose="02020400000000000000" pitchFamily="18" charset="-128"/>
              <a:cs typeface="Arial" panose="020B0604020202020204" pitchFamily="34" charset="0"/>
            </a:endParaRPr>
          </a:p>
          <a:p>
            <a:pPr>
              <a:spcAft>
                <a:spcPts val="600"/>
              </a:spcAft>
            </a:pPr>
            <a:endParaRPr lang="en-US" sz="2400" b="1">
              <a:latin typeface="Arial"/>
              <a:ea typeface="Yu Mincho"/>
              <a:cs typeface="Arial"/>
            </a:endParaRPr>
          </a:p>
          <a:p>
            <a:pPr>
              <a:spcAft>
                <a:spcPts val="600"/>
              </a:spcAft>
            </a:pPr>
            <a:r>
              <a:rPr lang="en-US" sz="2400" b="1">
                <a:solidFill>
                  <a:schemeClr val="bg1">
                    <a:lumMod val="65000"/>
                  </a:schemeClr>
                </a:solidFill>
                <a:latin typeface="Arial"/>
                <a:ea typeface="Yu Mincho"/>
                <a:cs typeface="Arial"/>
              </a:rPr>
              <a:t>Overall Rating </a:t>
            </a:r>
            <a:r>
              <a:rPr lang="en-US" sz="2400">
                <a:solidFill>
                  <a:schemeClr val="bg1">
                    <a:lumMod val="65000"/>
                  </a:schemeClr>
                </a:solidFill>
                <a:latin typeface="Arial"/>
                <a:ea typeface="Yu Mincho"/>
                <a:cs typeface="Arial"/>
              </a:rPr>
              <a:t>– </a:t>
            </a: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Rated on a 1 through 5-star scale in </a:t>
            </a:r>
            <a:r>
              <a:rPr lang="en-US" sz="2400" b="1">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half-star </a:t>
            </a: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increments </a:t>
            </a:r>
          </a:p>
          <a:p>
            <a:pPr marL="891513" lvl="1" indent="-342900">
              <a:spcAft>
                <a:spcPts val="600"/>
              </a:spcAft>
              <a:buFont typeface="Arial" panose="020B0604020202020204" pitchFamily="34" charset="0"/>
              <a:buChar char="•"/>
            </a:pPr>
            <a:r>
              <a:rPr lang="en-US" sz="2400" b="1">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Five Rated Components </a:t>
            </a:r>
            <a:r>
              <a:rPr lang="en-US" sz="2400">
                <a:solidFill>
                  <a:schemeClr val="bg1">
                    <a:lumMod val="65000"/>
                  </a:schemeClr>
                </a:solidFill>
                <a:latin typeface="Arial"/>
                <a:ea typeface="Yu Mincho"/>
                <a:cs typeface="Arial"/>
              </a:rPr>
              <a:t>– </a:t>
            </a: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Rated on a 1 through 5-star scale in </a:t>
            </a:r>
            <a:r>
              <a:rPr lang="en-US" sz="2400" b="1">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full-star </a:t>
            </a: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increments </a:t>
            </a:r>
          </a:p>
          <a:p>
            <a:pPr marL="1440125" lvl="2" indent="-342900">
              <a:spcAft>
                <a:spcPts val="600"/>
              </a:spcAft>
              <a:buFont typeface="Wingdings" panose="05000000000000000000" pitchFamily="2" charset="2"/>
              <a:buChar char="Ø"/>
            </a:pPr>
            <a:r>
              <a:rPr lang="en-US" sz="2800" b="1">
                <a:ln w="0"/>
                <a:solidFill>
                  <a:schemeClr val="accent1"/>
                </a:solidFill>
                <a:effectLst>
                  <a:outerShdw blurRad="38100" dist="25400" dir="5400000" algn="ctr" rotWithShape="0">
                    <a:srgbClr val="6E747A">
                      <a:alpha val="43000"/>
                    </a:srgbClr>
                  </a:outerShdw>
                </a:effectLst>
                <a:latin typeface="Arial"/>
                <a:ea typeface="Yu Mincho"/>
                <a:cs typeface="Arial"/>
              </a:rPr>
              <a:t>Achievement Component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Progress Component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Gap Closing Component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Early Literacy Component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Graduation Component </a:t>
            </a:r>
          </a:p>
          <a:p>
            <a:pPr marL="891513" lvl="1" indent="-342900">
              <a:spcAft>
                <a:spcPts val="600"/>
              </a:spcAft>
              <a:buFont typeface="Arial" panose="020B0604020202020204" pitchFamily="34" charset="0"/>
              <a:buChar char="•"/>
            </a:pPr>
            <a:r>
              <a:rPr lang="en-US" sz="2400" b="1">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College, Career, Workforce and Military Readiness Component – </a:t>
            </a: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REPORT ONLY</a:t>
            </a:r>
          </a:p>
          <a:p>
            <a:pPr marL="891513" lvl="1" indent="-342900">
              <a:spcAft>
                <a:spcPts val="600"/>
              </a:spcAft>
              <a:buFont typeface="Arial" panose="020B0604020202020204" pitchFamily="34" charset="0"/>
              <a:buChar cha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Additional</a:t>
            </a:r>
            <a:r>
              <a:rPr lang="en-US" sz="2400" b="1">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 Report-Only Data </a:t>
            </a: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is found within many of the components</a:t>
            </a:r>
          </a:p>
        </p:txBody>
      </p:sp>
    </p:spTree>
    <p:extLst>
      <p:ext uri="{BB962C8B-B14F-4D97-AF65-F5344CB8AC3E}">
        <p14:creationId xmlns:p14="http://schemas.microsoft.com/office/powerpoint/2010/main" val="183487206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B694591-95F9-EE25-FA40-81D23CAD492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21</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3" name="Picture 2" descr="Students in a classroom.">
            <a:extLst>
              <a:ext uri="{FF2B5EF4-FFF2-40B4-BE49-F238E27FC236}">
                <a16:creationId xmlns:a16="http://schemas.microsoft.com/office/drawing/2014/main" id="{6826BE52-CE3A-4BA7-BF58-CD2FB4C27FF0}"/>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a:stretch/>
        </p:blipFill>
        <p:spPr>
          <a:xfrm>
            <a:off x="-51227" y="-174812"/>
            <a:ext cx="14719322" cy="7727641"/>
          </a:xfrm>
          <a:prstGeom prst="rect">
            <a:avLst/>
          </a:prstGeom>
          <a:solidFill>
            <a:srgbClr val="535151"/>
          </a:solidFill>
        </p:spPr>
      </p:pic>
      <p:sp>
        <p:nvSpPr>
          <p:cNvPr id="5" name="Title 1">
            <a:extLst>
              <a:ext uri="{FF2B5EF4-FFF2-40B4-BE49-F238E27FC236}">
                <a16:creationId xmlns:a16="http://schemas.microsoft.com/office/drawing/2014/main" id="{3744769D-994A-4A4E-871B-350266BED0FD}"/>
              </a:ext>
            </a:extLst>
          </p:cNvPr>
          <p:cNvSpPr>
            <a:spLocks noGrp="1"/>
          </p:cNvSpPr>
          <p:nvPr>
            <p:ph type="title"/>
          </p:nvPr>
        </p:nvSpPr>
        <p:spPr>
          <a:xfrm>
            <a:off x="-88923" y="548643"/>
            <a:ext cx="14853793" cy="769441"/>
          </a:xfrm>
          <a:solidFill>
            <a:srgbClr val="3C7BA9">
              <a:alpha val="88000"/>
            </a:srgbClr>
          </a:solidFill>
        </p:spPr>
        <p:txBody>
          <a:bodyPr vert="horz" wrap="square" lIns="0" tIns="0" rIns="0" bIns="0" rtlCol="0" anchor="ctr" anchorCtr="0">
            <a:spAutoFit/>
          </a:bodyPr>
          <a:lstStyle/>
          <a:p>
            <a:pPr defTabSz="457200"/>
            <a:r>
              <a:rPr lang="en-US">
                <a:solidFill>
                  <a:schemeClr val="bg1"/>
                </a:solidFill>
              </a:rPr>
              <a:t>Achievement Component</a:t>
            </a:r>
          </a:p>
        </p:txBody>
      </p:sp>
      <p:sp>
        <p:nvSpPr>
          <p:cNvPr id="6" name="Rounded Rectangle 3">
            <a:extLst>
              <a:ext uri="{FF2B5EF4-FFF2-40B4-BE49-F238E27FC236}">
                <a16:creationId xmlns:a16="http://schemas.microsoft.com/office/drawing/2014/main" id="{FD63724E-3A9D-408B-912B-F3369B203E68}"/>
              </a:ext>
              <a:ext uri="{C183D7F6-B498-43B3-948B-1728B52AA6E4}">
                <adec:decorative xmlns:adec="http://schemas.microsoft.com/office/drawing/2017/decorative" val="1"/>
              </a:ext>
            </a:extLst>
          </p:cNvPr>
          <p:cNvSpPr/>
          <p:nvPr/>
        </p:nvSpPr>
        <p:spPr>
          <a:xfrm>
            <a:off x="10185313"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117475" algn="ctr" defTabSz="548613"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a:ea typeface="+mn-ea"/>
              <a:cs typeface="Arial"/>
            </a:endParaRPr>
          </a:p>
          <a:p>
            <a:pPr marL="0" marR="0" lvl="0" indent="-117475" algn="ctr" defTabSz="54861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Arial"/>
              </a:rPr>
              <a:t>Now what do we do?</a:t>
            </a:r>
          </a:p>
        </p:txBody>
      </p:sp>
      <p:sp>
        <p:nvSpPr>
          <p:cNvPr id="7" name="Rounded Rectangle 2">
            <a:extLst>
              <a:ext uri="{FF2B5EF4-FFF2-40B4-BE49-F238E27FC236}">
                <a16:creationId xmlns:a16="http://schemas.microsoft.com/office/drawing/2014/main" id="{DBEC4A27-B9FB-40A1-B137-EB23A9A1BEFB}"/>
              </a:ext>
              <a:ext uri="{C183D7F6-B498-43B3-948B-1728B52AA6E4}">
                <adec:decorative xmlns:adec="http://schemas.microsoft.com/office/drawing/2017/decorative" val="1"/>
              </a:ext>
            </a:extLst>
          </p:cNvPr>
          <p:cNvSpPr/>
          <p:nvPr/>
        </p:nvSpPr>
        <p:spPr>
          <a:xfrm>
            <a:off x="5458416"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228600" marR="0" lvl="0" indent="-228600" algn="ctr" defTabSz="54861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ctr" defTabSz="54861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 does the data tell us?</a:t>
            </a: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8" name="Rounded Rectangle 1">
            <a:extLst>
              <a:ext uri="{FF2B5EF4-FFF2-40B4-BE49-F238E27FC236}">
                <a16:creationId xmlns:a16="http://schemas.microsoft.com/office/drawing/2014/main" id="{A5227F56-2ADC-446A-B6D8-0CC59A697025}"/>
              </a:ext>
              <a:ext uri="{C183D7F6-B498-43B3-948B-1728B52AA6E4}">
                <adec:decorative xmlns:adec="http://schemas.microsoft.com/office/drawing/2017/decorative" val="1"/>
              </a:ext>
            </a:extLst>
          </p:cNvPr>
          <p:cNvSpPr/>
          <p:nvPr/>
        </p:nvSpPr>
        <p:spPr>
          <a:xfrm>
            <a:off x="731520"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117475" algn="ctr" defTabSz="54861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Arial"/>
              </a:rPr>
              <a:t>Here’s the data.</a:t>
            </a:r>
          </a:p>
        </p:txBody>
      </p:sp>
      <p:grpSp>
        <p:nvGrpSpPr>
          <p:cNvPr id="2" name="Group 11">
            <a:extLst>
              <a:ext uri="{FF2B5EF4-FFF2-40B4-BE49-F238E27FC236}">
                <a16:creationId xmlns:a16="http://schemas.microsoft.com/office/drawing/2014/main" id="{CB0694F2-A9DE-E521-691B-F8C3AD0B0DD3}"/>
              </a:ext>
            </a:extLst>
          </p:cNvPr>
          <p:cNvGrpSpPr/>
          <p:nvPr/>
        </p:nvGrpSpPr>
        <p:grpSpPr>
          <a:xfrm>
            <a:off x="731519" y="3930555"/>
            <a:ext cx="3727331" cy="1191443"/>
            <a:chOff x="0" y="0"/>
            <a:chExt cx="1323894" cy="532423"/>
          </a:xfrm>
        </p:grpSpPr>
        <p:sp>
          <p:nvSpPr>
            <p:cNvPr id="9" name="Freeform 12">
              <a:extLst>
                <a:ext uri="{FF2B5EF4-FFF2-40B4-BE49-F238E27FC236}">
                  <a16:creationId xmlns:a16="http://schemas.microsoft.com/office/drawing/2014/main" id="{7061446D-5C91-957B-F63B-6986365CD63A}"/>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3">
              <a:extLst>
                <a:ext uri="{FF2B5EF4-FFF2-40B4-BE49-F238E27FC236}">
                  <a16:creationId xmlns:a16="http://schemas.microsoft.com/office/drawing/2014/main" id="{95E4E518-D7FA-A282-B142-D40A0870F0C4}"/>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EC5D2DA1-313C-ECC4-FE0F-A31F9EB354AF}"/>
              </a:ext>
            </a:extLst>
          </p:cNvPr>
          <p:cNvGrpSpPr/>
          <p:nvPr/>
        </p:nvGrpSpPr>
        <p:grpSpPr>
          <a:xfrm>
            <a:off x="5461915" y="3902160"/>
            <a:ext cx="3720333" cy="1904123"/>
            <a:chOff x="0" y="-38100"/>
            <a:chExt cx="1323894" cy="850900"/>
          </a:xfrm>
        </p:grpSpPr>
        <p:sp>
          <p:nvSpPr>
            <p:cNvPr id="12" name="Freeform 12">
              <a:extLst>
                <a:ext uri="{FF2B5EF4-FFF2-40B4-BE49-F238E27FC236}">
                  <a16:creationId xmlns:a16="http://schemas.microsoft.com/office/drawing/2014/main" id="{40221866-7532-6864-18F9-93CAA5E381F2}"/>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3F8B0A74-6ADE-AE5B-430E-212A77DECDB5}"/>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1">
            <a:extLst>
              <a:ext uri="{FF2B5EF4-FFF2-40B4-BE49-F238E27FC236}">
                <a16:creationId xmlns:a16="http://schemas.microsoft.com/office/drawing/2014/main" id="{482C08BE-DA3A-6213-CF78-270BDDFA425C}"/>
              </a:ext>
            </a:extLst>
          </p:cNvPr>
          <p:cNvGrpSpPr/>
          <p:nvPr/>
        </p:nvGrpSpPr>
        <p:grpSpPr>
          <a:xfrm>
            <a:off x="10185197" y="3987419"/>
            <a:ext cx="3727331" cy="1191443"/>
            <a:chOff x="0" y="0"/>
            <a:chExt cx="1323894" cy="532423"/>
          </a:xfrm>
        </p:grpSpPr>
        <p:sp>
          <p:nvSpPr>
            <p:cNvPr id="15" name="Freeform 12">
              <a:extLst>
                <a:ext uri="{FF2B5EF4-FFF2-40B4-BE49-F238E27FC236}">
                  <a16:creationId xmlns:a16="http://schemas.microsoft.com/office/drawing/2014/main" id="{593DE757-3502-E711-6DD8-8EB39B1C5F93}"/>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3">
              <a:extLst>
                <a:ext uri="{FF2B5EF4-FFF2-40B4-BE49-F238E27FC236}">
                  <a16:creationId xmlns:a16="http://schemas.microsoft.com/office/drawing/2014/main" id="{0512D955-9734-ED15-B783-CA87D5D7808D}"/>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DCAA917D-DF89-BDF2-CF8D-903FC265D386}"/>
              </a:ext>
            </a:extLst>
          </p:cNvPr>
          <p:cNvSpPr txBox="1"/>
          <p:nvPr/>
        </p:nvSpPr>
        <p:spPr>
          <a:xfrm>
            <a:off x="1126419" y="4209402"/>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903D22E-1A0A-1780-9B33-1D778A5BCA95}"/>
              </a:ext>
            </a:extLst>
          </p:cNvPr>
          <p:cNvSpPr txBox="1"/>
          <p:nvPr/>
        </p:nvSpPr>
        <p:spPr>
          <a:xfrm>
            <a:off x="5920230" y="4214857"/>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F883CB1C-B21F-E70F-ACBE-A730BF6C06AC}"/>
              </a:ext>
            </a:extLst>
          </p:cNvPr>
          <p:cNvSpPr txBox="1"/>
          <p:nvPr/>
        </p:nvSpPr>
        <p:spPr>
          <a:xfrm>
            <a:off x="10640246" y="4269446"/>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126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5FC5EA0-589C-3263-20E4-35BDF28E005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7DE98B44-8CC4-6063-4186-1D35F61A88F0}"/>
              </a:ext>
            </a:extLst>
          </p:cNvPr>
          <p:cNvSpPr/>
          <p:nvPr/>
        </p:nvSpPr>
        <p:spPr>
          <a:xfrm>
            <a:off x="1513490" y="2806262"/>
            <a:ext cx="11887200" cy="333581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EDACA1-EC60-6A21-C91B-F5DE4C49616D}"/>
              </a:ext>
            </a:extLst>
          </p:cNvPr>
          <p:cNvSpPr>
            <a:spLocks noGrp="1"/>
          </p:cNvSpPr>
          <p:nvPr>
            <p:ph type="title"/>
          </p:nvPr>
        </p:nvSpPr>
        <p:spPr>
          <a:xfrm>
            <a:off x="731520" y="548643"/>
            <a:ext cx="13167360" cy="1538883"/>
          </a:xfrm>
        </p:spPr>
        <p:txBody>
          <a:bodyPr/>
          <a:lstStyle/>
          <a:p>
            <a:pPr>
              <a:spcAft>
                <a:spcPts val="1200"/>
              </a:spcAft>
            </a:pPr>
            <a:r>
              <a:rPr lang="en-US"/>
              <a:t>Test Your Knowledge:</a:t>
            </a:r>
            <a:br>
              <a:rPr lang="en-US"/>
            </a:br>
            <a:r>
              <a:rPr lang="en-US"/>
              <a:t> Achievement Component </a:t>
            </a:r>
          </a:p>
        </p:txBody>
      </p:sp>
      <p:sp>
        <p:nvSpPr>
          <p:cNvPr id="4" name="Slide Number Placeholder 3">
            <a:extLst>
              <a:ext uri="{FF2B5EF4-FFF2-40B4-BE49-F238E27FC236}">
                <a16:creationId xmlns:a16="http://schemas.microsoft.com/office/drawing/2014/main" id="{99556AEE-BCB7-DA59-8B66-5DD5ADE9A4CA}"/>
              </a:ext>
            </a:extLst>
          </p:cNvPr>
          <p:cNvSpPr>
            <a:spLocks noGrp="1"/>
          </p:cNvSpPr>
          <p:nvPr>
            <p:ph type="sldNum" sz="quarter" idx="12"/>
          </p:nvPr>
        </p:nvSpPr>
        <p:spPr/>
        <p:txBody>
          <a:bodyPr/>
          <a:lstStyle/>
          <a:p>
            <a:fld id="{6BA907D1-9C08-47F3-B047-6197268ACA7D}" type="slidenum">
              <a:rPr lang="en-US" smtClean="0"/>
              <a:pPr/>
              <a:t>22</a:t>
            </a:fld>
            <a:endParaRPr lang="en-US"/>
          </a:p>
        </p:txBody>
      </p:sp>
      <p:sp>
        <p:nvSpPr>
          <p:cNvPr id="3" name="TextBox 2">
            <a:extLst>
              <a:ext uri="{FF2B5EF4-FFF2-40B4-BE49-F238E27FC236}">
                <a16:creationId xmlns:a16="http://schemas.microsoft.com/office/drawing/2014/main" id="{53C698A1-012A-4D7E-F011-5C3404F055A2}"/>
              </a:ext>
            </a:extLst>
          </p:cNvPr>
          <p:cNvSpPr txBox="1"/>
          <p:nvPr/>
        </p:nvSpPr>
        <p:spPr>
          <a:xfrm>
            <a:off x="1702675" y="3137337"/>
            <a:ext cx="11225049" cy="2554545"/>
          </a:xfrm>
          <a:prstGeom prst="rect">
            <a:avLst/>
          </a:prstGeom>
          <a:noFill/>
        </p:spPr>
        <p:txBody>
          <a:bodyPr wrap="square" rtlCol="0">
            <a:spAutoFit/>
          </a:bodyPr>
          <a:lstStyle/>
          <a:p>
            <a:pPr algn="ctr"/>
            <a:r>
              <a:rPr lang="en-US" sz="4000" b="1">
                <a:solidFill>
                  <a:srgbClr val="3C7BA9"/>
                </a:solidFill>
                <a:latin typeface="Arial" panose="020B0604020202020204" pitchFamily="34" charset="0"/>
                <a:cs typeface="Arial" panose="020B0604020202020204" pitchFamily="34" charset="0"/>
              </a:rPr>
              <a:t>True</a:t>
            </a:r>
            <a:r>
              <a:rPr lang="en-US" sz="4000">
                <a:latin typeface="Arial" panose="020B0604020202020204" pitchFamily="34" charset="0"/>
                <a:cs typeface="Arial" panose="020B0604020202020204" pitchFamily="34" charset="0"/>
              </a:rPr>
              <a:t>   or   </a:t>
            </a:r>
            <a:r>
              <a:rPr lang="en-US" sz="4000" b="1">
                <a:solidFill>
                  <a:srgbClr val="3C7BA9"/>
                </a:solidFill>
                <a:latin typeface="Arial" panose="020B0604020202020204" pitchFamily="34" charset="0"/>
                <a:cs typeface="Arial" panose="020B0604020202020204" pitchFamily="34" charset="0"/>
              </a:rPr>
              <a:t>False</a:t>
            </a:r>
          </a:p>
          <a:p>
            <a:pPr algn="ctr"/>
            <a:endParaRPr lang="en-US" sz="4000" b="1">
              <a:latin typeface="Arial" panose="020B0604020202020204" pitchFamily="34" charset="0"/>
              <a:cs typeface="Arial" panose="020B0604020202020204" pitchFamily="34" charset="0"/>
            </a:endParaRPr>
          </a:p>
          <a:p>
            <a:pPr algn="ctr"/>
            <a:r>
              <a:rPr lang="en-US" sz="4000">
                <a:latin typeface="Arial" panose="020B0604020202020204" pitchFamily="34" charset="0"/>
                <a:cs typeface="Arial" panose="020B0604020202020204" pitchFamily="34" charset="0"/>
              </a:rPr>
              <a:t>The performance indicators count towards the achievement component star rating. </a:t>
            </a:r>
          </a:p>
        </p:txBody>
      </p:sp>
    </p:spTree>
    <p:extLst>
      <p:ext uri="{BB962C8B-B14F-4D97-AF65-F5344CB8AC3E}">
        <p14:creationId xmlns:p14="http://schemas.microsoft.com/office/powerpoint/2010/main" val="375759535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0F3E58D-D08C-9489-70DF-41446428603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26D9996-7E17-CEE0-F820-A2167883279D}"/>
              </a:ext>
            </a:extLst>
          </p:cNvPr>
          <p:cNvPicPr>
            <a:picLocks noChangeAspect="1"/>
          </p:cNvPicPr>
          <p:nvPr/>
        </p:nvPicPr>
        <p:blipFill>
          <a:blip r:embed="rId3"/>
          <a:stretch>
            <a:fillRect/>
          </a:stretch>
        </p:blipFill>
        <p:spPr>
          <a:xfrm>
            <a:off x="2864216" y="139341"/>
            <a:ext cx="8447614" cy="7278560"/>
          </a:xfrm>
          <a:prstGeom prst="rect">
            <a:avLst/>
          </a:prstGeom>
          <a:effectLst>
            <a:outerShdw blurRad="292100" dist="139700" dir="2700000" algn="t" rotWithShape="0">
              <a:prstClr val="black">
                <a:alpha val="65000"/>
              </a:prstClr>
            </a:outerShdw>
          </a:effectLst>
        </p:spPr>
      </p:pic>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23</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DAF89F07-4C5E-9506-D91A-080369DDEEC7}"/>
              </a:ext>
            </a:extLst>
          </p:cNvPr>
          <p:cNvSpPr/>
          <p:nvPr/>
        </p:nvSpPr>
        <p:spPr>
          <a:xfrm>
            <a:off x="2724879" y="1338943"/>
            <a:ext cx="4397294" cy="6105463"/>
          </a:xfrm>
          <a:prstGeom prst="rect">
            <a:avLst/>
          </a:prstGeom>
          <a:noFill/>
          <a:ln>
            <a:solidFill>
              <a:srgbClr val="73A5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C4CA253-8DFA-18A5-509F-99E202420805}"/>
              </a:ext>
            </a:extLst>
          </p:cNvPr>
          <p:cNvSpPr txBox="1"/>
          <p:nvPr/>
        </p:nvSpPr>
        <p:spPr>
          <a:xfrm>
            <a:off x="182313" y="3116834"/>
            <a:ext cx="2347163" cy="1061829"/>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100% of the Achievement Component</a:t>
            </a:r>
          </a:p>
        </p:txBody>
      </p:sp>
      <p:sp>
        <p:nvSpPr>
          <p:cNvPr id="21" name="Rectangle 20">
            <a:extLst>
              <a:ext uri="{FF2B5EF4-FFF2-40B4-BE49-F238E27FC236}">
                <a16:creationId xmlns:a16="http://schemas.microsoft.com/office/drawing/2014/main" id="{27EA3D0D-0502-E07C-51AB-AC639AAFC215}"/>
              </a:ext>
            </a:extLst>
          </p:cNvPr>
          <p:cNvSpPr/>
          <p:nvPr/>
        </p:nvSpPr>
        <p:spPr>
          <a:xfrm>
            <a:off x="7232007" y="1325692"/>
            <a:ext cx="4219160" cy="6105462"/>
          </a:xfrm>
          <a:prstGeom prst="rect">
            <a:avLst/>
          </a:prstGeom>
          <a:noFill/>
          <a:ln>
            <a:solidFill>
              <a:srgbClr val="F2001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F7471E77-9C3F-F20E-AF41-FC75ACD2DADB}"/>
              </a:ext>
            </a:extLst>
          </p:cNvPr>
          <p:cNvSpPr txBox="1"/>
          <p:nvPr/>
        </p:nvSpPr>
        <p:spPr>
          <a:xfrm>
            <a:off x="11905521" y="3486165"/>
            <a:ext cx="2250305" cy="1384995"/>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Report-Only: 0% of the Achievement Component</a:t>
            </a:r>
          </a:p>
        </p:txBody>
      </p:sp>
      <p:sp>
        <p:nvSpPr>
          <p:cNvPr id="23" name="Arrow: Down 22">
            <a:extLst>
              <a:ext uri="{FF2B5EF4-FFF2-40B4-BE49-F238E27FC236}">
                <a16:creationId xmlns:a16="http://schemas.microsoft.com/office/drawing/2014/main" id="{98EA0B94-229C-E2A6-698A-40B6F4054DC8}"/>
              </a:ext>
            </a:extLst>
          </p:cNvPr>
          <p:cNvSpPr/>
          <p:nvPr/>
        </p:nvSpPr>
        <p:spPr>
          <a:xfrm rot="16200000">
            <a:off x="11401656" y="3675058"/>
            <a:ext cx="514582" cy="948040"/>
          </a:xfrm>
          <a:prstGeom prst="downArrow">
            <a:avLst/>
          </a:prstGeom>
          <a:solidFill>
            <a:srgbClr val="F20017"/>
          </a:solidFill>
          <a:ln>
            <a:solidFill>
              <a:srgbClr val="F200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949A1D5C-4A91-ACC3-0C47-D313E7FB6FE9}"/>
              </a:ext>
            </a:extLst>
          </p:cNvPr>
          <p:cNvSpPr/>
          <p:nvPr/>
        </p:nvSpPr>
        <p:spPr>
          <a:xfrm rot="5400000">
            <a:off x="2302078" y="3173729"/>
            <a:ext cx="514582" cy="948040"/>
          </a:xfrm>
          <a:prstGeom prst="downArrow">
            <a:avLst/>
          </a:prstGeom>
          <a:solidFill>
            <a:srgbClr val="73A5CC"/>
          </a:solidFill>
          <a:ln>
            <a:solidFill>
              <a:srgbClr val="73A5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F82C0D2-4EFA-4FD9-493C-E2BE8BC14083}"/>
              </a:ext>
            </a:extLst>
          </p:cNvPr>
          <p:cNvPicPr>
            <a:picLocks noChangeAspect="1"/>
          </p:cNvPicPr>
          <p:nvPr/>
        </p:nvPicPr>
        <p:blipFill>
          <a:blip r:embed="rId4">
            <a:duotone>
              <a:prstClr val="black"/>
              <a:srgbClr val="88A651">
                <a:tint val="45000"/>
                <a:satMod val="400000"/>
              </a:srgbClr>
            </a:duotone>
          </a:blip>
          <a:stretch>
            <a:fillRect/>
          </a:stretch>
        </p:blipFill>
        <p:spPr>
          <a:xfrm>
            <a:off x="-13648" y="-9037"/>
            <a:ext cx="2347163" cy="1517621"/>
          </a:xfrm>
          <a:prstGeom prst="rect">
            <a:avLst/>
          </a:prstGeom>
          <a:noFill/>
        </p:spPr>
      </p:pic>
      <p:sp>
        <p:nvSpPr>
          <p:cNvPr id="5" name="TextBox 23">
            <a:extLst>
              <a:ext uri="{FF2B5EF4-FFF2-40B4-BE49-F238E27FC236}">
                <a16:creationId xmlns:a16="http://schemas.microsoft.com/office/drawing/2014/main" id="{A636242E-C398-2C29-3D0F-56EB8DD99B47}"/>
              </a:ext>
            </a:extLst>
          </p:cNvPr>
          <p:cNvSpPr txBox="1"/>
          <p:nvPr/>
        </p:nvSpPr>
        <p:spPr>
          <a:xfrm>
            <a:off x="-77226" y="224530"/>
            <a:ext cx="2001705"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p>
        </p:txBody>
      </p:sp>
    </p:spTree>
    <p:extLst>
      <p:ext uri="{BB962C8B-B14F-4D97-AF65-F5344CB8AC3E}">
        <p14:creationId xmlns:p14="http://schemas.microsoft.com/office/powerpoint/2010/main" val="211920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56CC3A5-2AC5-5292-B1AC-3AF342B909C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C86AA074-8AC6-C9D2-68F5-F1FDFDC02D2E}"/>
              </a:ext>
            </a:extLst>
          </p:cNvPr>
          <p:cNvPicPr>
            <a:picLocks noChangeAspect="1"/>
          </p:cNvPicPr>
          <p:nvPr/>
        </p:nvPicPr>
        <p:blipFill>
          <a:blip r:embed="rId3"/>
          <a:stretch>
            <a:fillRect/>
          </a:stretch>
        </p:blipFill>
        <p:spPr>
          <a:xfrm>
            <a:off x="1641703" y="0"/>
            <a:ext cx="12754338" cy="636077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410E6E3A-D75A-4071-AD84-8C6EA208320F}"/>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24</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7" name="Arrow: Right 6">
            <a:extLst>
              <a:ext uri="{FF2B5EF4-FFF2-40B4-BE49-F238E27FC236}">
                <a16:creationId xmlns:a16="http://schemas.microsoft.com/office/drawing/2014/main" id="{7A2B22FF-08E8-0732-017D-5B112CCA5AD2}"/>
              </a:ext>
            </a:extLst>
          </p:cNvPr>
          <p:cNvSpPr/>
          <p:nvPr/>
        </p:nvSpPr>
        <p:spPr>
          <a:xfrm rot="10800000">
            <a:off x="5583827" y="4855725"/>
            <a:ext cx="2602020"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8" name="Arrow: Right 7">
            <a:extLst>
              <a:ext uri="{FF2B5EF4-FFF2-40B4-BE49-F238E27FC236}">
                <a16:creationId xmlns:a16="http://schemas.microsoft.com/office/drawing/2014/main" id="{9C616522-F309-35CC-F211-BBE60635EE77}"/>
              </a:ext>
            </a:extLst>
          </p:cNvPr>
          <p:cNvSpPr/>
          <p:nvPr/>
        </p:nvSpPr>
        <p:spPr>
          <a:xfrm>
            <a:off x="1557450" y="5224139"/>
            <a:ext cx="2094157"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0220A66-0CFE-E165-F672-E775C682F86B}"/>
              </a:ext>
            </a:extLst>
          </p:cNvPr>
          <p:cNvSpPr txBox="1"/>
          <p:nvPr/>
        </p:nvSpPr>
        <p:spPr>
          <a:xfrm>
            <a:off x="6772754" y="4020172"/>
            <a:ext cx="4188178" cy="954107"/>
          </a:xfrm>
          <a:prstGeom prst="rect">
            <a:avLst/>
          </a:prstGeom>
          <a:solidFill>
            <a:schemeClr val="bg1">
              <a:lumMod val="95000"/>
            </a:schemeClr>
          </a:solidFill>
          <a:ln w="57150">
            <a:solidFill>
              <a:srgbClr val="73A5CC"/>
            </a:solidFill>
          </a:ln>
        </p:spPr>
        <p:txBody>
          <a:bodyPr wrap="square" rtlCol="0">
            <a:spAutoFit/>
          </a:bodyPr>
          <a:lstStyle/>
          <a:p>
            <a:pPr marL="0" marR="0" lvl="0" indent="0" algn="l"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Component Percentage used to assign star rating</a:t>
            </a:r>
          </a:p>
        </p:txBody>
      </p:sp>
      <p:sp>
        <p:nvSpPr>
          <p:cNvPr id="10" name="TextBox 9">
            <a:extLst>
              <a:ext uri="{FF2B5EF4-FFF2-40B4-BE49-F238E27FC236}">
                <a16:creationId xmlns:a16="http://schemas.microsoft.com/office/drawing/2014/main" id="{715CC1CA-0B95-1815-4147-720D1F6F6FEF}"/>
              </a:ext>
            </a:extLst>
          </p:cNvPr>
          <p:cNvSpPr txBox="1"/>
          <p:nvPr/>
        </p:nvSpPr>
        <p:spPr>
          <a:xfrm>
            <a:off x="418747" y="5636794"/>
            <a:ext cx="2602021" cy="1815882"/>
          </a:xfrm>
          <a:prstGeom prst="rect">
            <a:avLst/>
          </a:prstGeom>
          <a:solidFill>
            <a:schemeClr val="bg1">
              <a:lumMod val="95000"/>
            </a:schemeClr>
          </a:solidFill>
          <a:ln w="57150">
            <a:solidFill>
              <a:srgbClr val="73A5CC"/>
            </a:solidFill>
          </a:ln>
        </p:spPr>
        <p:txBody>
          <a:bodyPr wrap="square" rtlCol="0">
            <a:spAutoFit/>
          </a:bodyPr>
          <a:lstStyle/>
          <a:p>
            <a:pPr marL="0" marR="0" lvl="0" indent="0" algn="l"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Performance Index Score (comparable to prior years) </a:t>
            </a:r>
          </a:p>
        </p:txBody>
      </p:sp>
      <p:sp>
        <p:nvSpPr>
          <p:cNvPr id="11" name="TextBox 10">
            <a:extLst>
              <a:ext uri="{FF2B5EF4-FFF2-40B4-BE49-F238E27FC236}">
                <a16:creationId xmlns:a16="http://schemas.microsoft.com/office/drawing/2014/main" id="{A83A3B7C-4D25-6CFA-8CBB-FCB834C96FCB}"/>
              </a:ext>
            </a:extLst>
          </p:cNvPr>
          <p:cNvSpPr txBox="1"/>
          <p:nvPr/>
        </p:nvSpPr>
        <p:spPr>
          <a:xfrm>
            <a:off x="5602877" y="6675968"/>
            <a:ext cx="2837206" cy="646331"/>
          </a:xfrm>
          <a:prstGeom prst="rect">
            <a:avLst/>
          </a:prstGeom>
          <a:solidFill>
            <a:schemeClr val="bg1">
              <a:lumMod val="95000"/>
            </a:schemeClr>
          </a:solidFill>
          <a:ln w="57150">
            <a:solidFill>
              <a:srgbClr val="73A5CC"/>
            </a:solidFill>
            <a:prstDash val="sysDash"/>
          </a:ln>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2023 </a:t>
            </a:r>
            <a:r>
              <a:rPr lang="en-US" sz="1800">
                <a:solidFill>
                  <a:prstClr val="black"/>
                </a:solidFill>
                <a:latin typeface="Arial" panose="020B0604020202020204" pitchFamily="34" charset="0"/>
                <a:cs typeface="Arial" panose="020B0604020202020204" pitchFamily="34" charset="0"/>
              </a:rPr>
              <a:t>Max Score for </a:t>
            </a:r>
            <a:r>
              <a:rPr lang="en-US" sz="1800" b="1">
                <a:solidFill>
                  <a:prstClr val="black"/>
                </a:solidFill>
                <a:latin typeface="Arial" panose="020B0604020202020204" pitchFamily="34" charset="0"/>
                <a:cs typeface="Arial" panose="020B0604020202020204" pitchFamily="34" charset="0"/>
              </a:rPr>
              <a:t>DISTRCITS</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Arrow: Right 11">
            <a:extLst>
              <a:ext uri="{FF2B5EF4-FFF2-40B4-BE49-F238E27FC236}">
                <a16:creationId xmlns:a16="http://schemas.microsoft.com/office/drawing/2014/main" id="{DCA6550E-2DAA-88E4-7252-80476024065B}"/>
              </a:ext>
            </a:extLst>
          </p:cNvPr>
          <p:cNvSpPr/>
          <p:nvPr/>
        </p:nvSpPr>
        <p:spPr>
          <a:xfrm rot="16200000">
            <a:off x="4879068" y="6094697"/>
            <a:ext cx="1409518"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393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44E5A84-784D-4712-A596-5C4044E9362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3B0DD3B9-3812-C250-5749-DF569930657F}"/>
              </a:ext>
            </a:extLst>
          </p:cNvPr>
          <p:cNvPicPr>
            <a:picLocks noChangeAspect="1"/>
          </p:cNvPicPr>
          <p:nvPr/>
        </p:nvPicPr>
        <p:blipFill>
          <a:blip r:embed="rId3"/>
          <a:stretch>
            <a:fillRect/>
          </a:stretch>
        </p:blipFill>
        <p:spPr>
          <a:xfrm>
            <a:off x="1615439" y="51810"/>
            <a:ext cx="12664441" cy="622287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410E6E3A-D75A-4071-AD84-8C6EA208320F}"/>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25</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7" name="Arrow: Right 6">
            <a:extLst>
              <a:ext uri="{FF2B5EF4-FFF2-40B4-BE49-F238E27FC236}">
                <a16:creationId xmlns:a16="http://schemas.microsoft.com/office/drawing/2014/main" id="{7A2B22FF-08E8-0732-017D-5B112CCA5AD2}"/>
              </a:ext>
            </a:extLst>
          </p:cNvPr>
          <p:cNvSpPr/>
          <p:nvPr/>
        </p:nvSpPr>
        <p:spPr>
          <a:xfrm rot="10800000">
            <a:off x="5583827" y="4855725"/>
            <a:ext cx="2602020"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8" name="Arrow: Right 7">
            <a:extLst>
              <a:ext uri="{FF2B5EF4-FFF2-40B4-BE49-F238E27FC236}">
                <a16:creationId xmlns:a16="http://schemas.microsoft.com/office/drawing/2014/main" id="{9C616522-F309-35CC-F211-BBE60635EE77}"/>
              </a:ext>
            </a:extLst>
          </p:cNvPr>
          <p:cNvSpPr/>
          <p:nvPr/>
        </p:nvSpPr>
        <p:spPr>
          <a:xfrm>
            <a:off x="1557450" y="5224139"/>
            <a:ext cx="2094157"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0220A66-0CFE-E165-F672-E775C682F86B}"/>
              </a:ext>
            </a:extLst>
          </p:cNvPr>
          <p:cNvSpPr txBox="1"/>
          <p:nvPr/>
        </p:nvSpPr>
        <p:spPr>
          <a:xfrm>
            <a:off x="6772754" y="4020172"/>
            <a:ext cx="4188178" cy="954107"/>
          </a:xfrm>
          <a:prstGeom prst="rect">
            <a:avLst/>
          </a:prstGeom>
          <a:solidFill>
            <a:schemeClr val="bg1">
              <a:lumMod val="95000"/>
            </a:schemeClr>
          </a:solidFill>
          <a:ln w="57150">
            <a:solidFill>
              <a:srgbClr val="73A5CC"/>
            </a:solidFill>
          </a:ln>
        </p:spPr>
        <p:txBody>
          <a:bodyPr wrap="square" rtlCol="0">
            <a:spAutoFit/>
          </a:bodyPr>
          <a:lstStyle/>
          <a:p>
            <a:pPr marL="0" marR="0" lvl="0" indent="0" algn="l"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Component Percentage used to assign star rating</a:t>
            </a:r>
          </a:p>
        </p:txBody>
      </p:sp>
      <p:sp>
        <p:nvSpPr>
          <p:cNvPr id="10" name="TextBox 9">
            <a:extLst>
              <a:ext uri="{FF2B5EF4-FFF2-40B4-BE49-F238E27FC236}">
                <a16:creationId xmlns:a16="http://schemas.microsoft.com/office/drawing/2014/main" id="{715CC1CA-0B95-1815-4147-720D1F6F6FEF}"/>
              </a:ext>
            </a:extLst>
          </p:cNvPr>
          <p:cNvSpPr txBox="1"/>
          <p:nvPr/>
        </p:nvSpPr>
        <p:spPr>
          <a:xfrm>
            <a:off x="418747" y="5636794"/>
            <a:ext cx="2602021" cy="1815882"/>
          </a:xfrm>
          <a:prstGeom prst="rect">
            <a:avLst/>
          </a:prstGeom>
          <a:solidFill>
            <a:schemeClr val="bg1">
              <a:lumMod val="95000"/>
            </a:schemeClr>
          </a:solidFill>
          <a:ln w="57150">
            <a:solidFill>
              <a:srgbClr val="73A5CC"/>
            </a:solidFill>
          </a:ln>
        </p:spPr>
        <p:txBody>
          <a:bodyPr wrap="square" rtlCol="0">
            <a:spAutoFit/>
          </a:bodyPr>
          <a:lstStyle/>
          <a:p>
            <a:pPr marL="0" marR="0" lvl="0" indent="0" algn="l"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Performance Index Score (comparable to prior years) </a:t>
            </a:r>
          </a:p>
        </p:txBody>
      </p:sp>
      <p:sp>
        <p:nvSpPr>
          <p:cNvPr id="11" name="TextBox 10">
            <a:extLst>
              <a:ext uri="{FF2B5EF4-FFF2-40B4-BE49-F238E27FC236}">
                <a16:creationId xmlns:a16="http://schemas.microsoft.com/office/drawing/2014/main" id="{A83A3B7C-4D25-6CFA-8CBB-FCB834C96FCB}"/>
              </a:ext>
            </a:extLst>
          </p:cNvPr>
          <p:cNvSpPr txBox="1"/>
          <p:nvPr/>
        </p:nvSpPr>
        <p:spPr>
          <a:xfrm>
            <a:off x="5602877" y="6675968"/>
            <a:ext cx="3167120" cy="646331"/>
          </a:xfrm>
          <a:prstGeom prst="rect">
            <a:avLst/>
          </a:prstGeom>
          <a:solidFill>
            <a:schemeClr val="bg1">
              <a:lumMod val="95000"/>
            </a:schemeClr>
          </a:solidFill>
          <a:ln w="57150">
            <a:solidFill>
              <a:srgbClr val="73A5CC"/>
            </a:solidFill>
            <a:prstDash val="sysDash"/>
          </a:ln>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2023 </a:t>
            </a:r>
            <a:r>
              <a:rPr kumimoji="0" lang="en-US" sz="18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Max Score for </a:t>
            </a: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BUILDINGS</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Arrow: Right 11">
            <a:extLst>
              <a:ext uri="{FF2B5EF4-FFF2-40B4-BE49-F238E27FC236}">
                <a16:creationId xmlns:a16="http://schemas.microsoft.com/office/drawing/2014/main" id="{DCA6550E-2DAA-88E4-7252-80476024065B}"/>
              </a:ext>
            </a:extLst>
          </p:cNvPr>
          <p:cNvSpPr/>
          <p:nvPr/>
        </p:nvSpPr>
        <p:spPr>
          <a:xfrm rot="16200000">
            <a:off x="4879068" y="6094697"/>
            <a:ext cx="1409518"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46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7F5B920-AE93-B953-CCE0-E94C17E650A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26</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642620" y="510543"/>
            <a:ext cx="13167360" cy="769441"/>
          </a:xfrm>
        </p:spPr>
        <p:txBody>
          <a:bodyPr/>
          <a:lstStyle/>
          <a:p>
            <a:r>
              <a:rPr lang="en-US">
                <a:solidFill>
                  <a:srgbClr val="F20017"/>
                </a:solidFill>
              </a:rPr>
              <a:t>Achievement Component</a:t>
            </a:r>
          </a:p>
        </p:txBody>
      </p:sp>
      <p:pic>
        <p:nvPicPr>
          <p:cNvPr id="5" name="Picture 4">
            <a:extLst>
              <a:ext uri="{FF2B5EF4-FFF2-40B4-BE49-F238E27FC236}">
                <a16:creationId xmlns:a16="http://schemas.microsoft.com/office/drawing/2014/main" id="{14015371-7988-5133-2690-088D4E2D0D6A}"/>
              </a:ext>
            </a:extLst>
          </p:cNvPr>
          <p:cNvPicPr>
            <a:picLocks noChangeAspect="1"/>
          </p:cNvPicPr>
          <p:nvPr/>
        </p:nvPicPr>
        <p:blipFill>
          <a:blip r:embed="rId3"/>
          <a:stretch>
            <a:fillRect/>
          </a:stretch>
        </p:blipFill>
        <p:spPr>
          <a:xfrm>
            <a:off x="1464404" y="1837664"/>
            <a:ext cx="11523792" cy="4339503"/>
          </a:xfrm>
          <a:prstGeom prst="rect">
            <a:avLst/>
          </a:prstGeom>
        </p:spPr>
      </p:pic>
      <p:sp>
        <p:nvSpPr>
          <p:cNvPr id="6" name="TextBox 5">
            <a:extLst>
              <a:ext uri="{FF2B5EF4-FFF2-40B4-BE49-F238E27FC236}">
                <a16:creationId xmlns:a16="http://schemas.microsoft.com/office/drawing/2014/main" id="{CB2C3340-EF65-E08E-EFA1-5288D4B03778}"/>
              </a:ext>
            </a:extLst>
          </p:cNvPr>
          <p:cNvSpPr txBox="1"/>
          <p:nvPr/>
        </p:nvSpPr>
        <p:spPr>
          <a:xfrm>
            <a:off x="2101850" y="6315736"/>
            <a:ext cx="10477500" cy="523220"/>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2022-2023 Achievement Component Technical Documentation</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914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E04BDF-8B96-25DC-BA37-792DEFD27B8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EB30C6AF-6B5A-F7A3-E413-1ECCB7495153}"/>
              </a:ext>
            </a:extLst>
          </p:cNvPr>
          <p:cNvPicPr>
            <a:picLocks noChangeAspect="1"/>
          </p:cNvPicPr>
          <p:nvPr/>
        </p:nvPicPr>
        <p:blipFill>
          <a:blip r:embed="rId3"/>
          <a:stretch>
            <a:fillRect/>
          </a:stretch>
        </p:blipFill>
        <p:spPr>
          <a:xfrm>
            <a:off x="7648522" y="1642197"/>
            <a:ext cx="6238016" cy="338700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0855DB3-3AE2-57C3-F513-5E618FCBA700}"/>
              </a:ext>
            </a:extLst>
          </p:cNvPr>
          <p:cNvPicPr>
            <a:picLocks noChangeAspect="1"/>
          </p:cNvPicPr>
          <p:nvPr/>
        </p:nvPicPr>
        <p:blipFill>
          <a:blip r:embed="rId4"/>
          <a:stretch>
            <a:fillRect/>
          </a:stretch>
        </p:blipFill>
        <p:spPr>
          <a:xfrm>
            <a:off x="597537" y="1875764"/>
            <a:ext cx="6399701" cy="498720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27</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877294" y="399350"/>
            <a:ext cx="13167360" cy="769441"/>
          </a:xfrm>
        </p:spPr>
        <p:txBody>
          <a:bodyPr/>
          <a:lstStyle/>
          <a:p>
            <a:r>
              <a:rPr lang="en-US"/>
              <a:t>Performance Index</a:t>
            </a:r>
          </a:p>
        </p:txBody>
      </p:sp>
      <p:sp>
        <p:nvSpPr>
          <p:cNvPr id="9" name="Rectangle: Diagonal Corners Rounded 8">
            <a:extLst>
              <a:ext uri="{FF2B5EF4-FFF2-40B4-BE49-F238E27FC236}">
                <a16:creationId xmlns:a16="http://schemas.microsoft.com/office/drawing/2014/main" id="{F4F7EACD-FD80-375D-D6EB-BA4D23A7B6B0}"/>
              </a:ext>
            </a:extLst>
          </p:cNvPr>
          <p:cNvSpPr/>
          <p:nvPr/>
        </p:nvSpPr>
        <p:spPr>
          <a:xfrm>
            <a:off x="8481639" y="3611589"/>
            <a:ext cx="4582274" cy="1284269"/>
          </a:xfrm>
          <a:prstGeom prst="round2DiagRect">
            <a:avLst/>
          </a:prstGeom>
          <a:noFill/>
          <a:ln w="76200">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990090D6-3EBF-3F3C-2777-B50DF081FFEB}"/>
              </a:ext>
            </a:extLst>
          </p:cNvPr>
          <p:cNvPicPr>
            <a:picLocks noChangeAspect="1"/>
          </p:cNvPicPr>
          <p:nvPr/>
        </p:nvPicPr>
        <p:blipFill>
          <a:blip r:embed="rId5"/>
          <a:stretch>
            <a:fillRect/>
          </a:stretch>
        </p:blipFill>
        <p:spPr>
          <a:xfrm>
            <a:off x="7460974" y="5673706"/>
            <a:ext cx="6930887" cy="440336"/>
          </a:xfrm>
          <a:prstGeom prst="rect">
            <a:avLst/>
          </a:prstGeom>
        </p:spPr>
      </p:pic>
    </p:spTree>
    <p:extLst>
      <p:ext uri="{BB962C8B-B14F-4D97-AF65-F5344CB8AC3E}">
        <p14:creationId xmlns:p14="http://schemas.microsoft.com/office/powerpoint/2010/main" val="335747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E451700-E78D-0F62-2C01-CB8F4201D87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28</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731520" y="417191"/>
            <a:ext cx="13167360" cy="769441"/>
          </a:xfrm>
        </p:spPr>
        <p:txBody>
          <a:bodyPr/>
          <a:lstStyle/>
          <a:p>
            <a:r>
              <a:rPr lang="en-US"/>
              <a:t>Performance Index</a:t>
            </a:r>
          </a:p>
        </p:txBody>
      </p:sp>
      <p:graphicFrame>
        <p:nvGraphicFramePr>
          <p:cNvPr id="8" name="Table 14">
            <a:extLst>
              <a:ext uri="{FF2B5EF4-FFF2-40B4-BE49-F238E27FC236}">
                <a16:creationId xmlns:a16="http://schemas.microsoft.com/office/drawing/2014/main" id="{DB9EBC3F-B72F-407A-0F7E-36E632C7AD5A}"/>
              </a:ext>
            </a:extLst>
          </p:cNvPr>
          <p:cNvGraphicFramePr>
            <a:graphicFrameLocks noGrp="1"/>
          </p:cNvGraphicFramePr>
          <p:nvPr>
            <p:extLst>
              <p:ext uri="{D42A27DB-BD31-4B8C-83A1-F6EECF244321}">
                <p14:modId xmlns:p14="http://schemas.microsoft.com/office/powerpoint/2010/main" val="2582649673"/>
              </p:ext>
            </p:extLst>
          </p:nvPr>
        </p:nvGraphicFramePr>
        <p:xfrm>
          <a:off x="7439168" y="1777999"/>
          <a:ext cx="6915152" cy="1036320"/>
        </p:xfrm>
        <a:graphic>
          <a:graphicData uri="http://schemas.openxmlformats.org/drawingml/2006/table">
            <a:tbl>
              <a:tblPr firstRow="1" bandRow="1">
                <a:tableStyleId>{5C22544A-7EE6-4342-B048-85BDC9FD1C3A}</a:tableStyleId>
              </a:tblPr>
              <a:tblGrid>
                <a:gridCol w="1728788">
                  <a:extLst>
                    <a:ext uri="{9D8B030D-6E8A-4147-A177-3AD203B41FA5}">
                      <a16:colId xmlns:a16="http://schemas.microsoft.com/office/drawing/2014/main" val="2304670426"/>
                    </a:ext>
                  </a:extLst>
                </a:gridCol>
                <a:gridCol w="1728788">
                  <a:extLst>
                    <a:ext uri="{9D8B030D-6E8A-4147-A177-3AD203B41FA5}">
                      <a16:colId xmlns:a16="http://schemas.microsoft.com/office/drawing/2014/main" val="2707320914"/>
                    </a:ext>
                  </a:extLst>
                </a:gridCol>
                <a:gridCol w="1728788">
                  <a:extLst>
                    <a:ext uri="{9D8B030D-6E8A-4147-A177-3AD203B41FA5}">
                      <a16:colId xmlns:a16="http://schemas.microsoft.com/office/drawing/2014/main" val="368078131"/>
                    </a:ext>
                  </a:extLst>
                </a:gridCol>
                <a:gridCol w="1728788">
                  <a:extLst>
                    <a:ext uri="{9D8B030D-6E8A-4147-A177-3AD203B41FA5}">
                      <a16:colId xmlns:a16="http://schemas.microsoft.com/office/drawing/2014/main" val="4228951055"/>
                    </a:ext>
                  </a:extLst>
                </a:gridCol>
              </a:tblGrid>
              <a:tr h="256480">
                <a:tc>
                  <a:txBody>
                    <a:bodyPr/>
                    <a:lstStyle/>
                    <a:p>
                      <a:pPr algn="ctr"/>
                      <a:r>
                        <a:rPr lang="en-US" sz="1800">
                          <a:latin typeface="Arial" panose="020B0604020202020204" pitchFamily="34" charset="0"/>
                          <a:cs typeface="Arial" panose="020B0604020202020204" pitchFamily="34" charset="0"/>
                        </a:rPr>
                        <a:t>% Proficient or Higher</a:t>
                      </a:r>
                    </a:p>
                  </a:txBody>
                  <a:tcPr/>
                </a:tc>
                <a:tc>
                  <a:txBody>
                    <a:bodyPr/>
                    <a:lstStyle/>
                    <a:p>
                      <a:pPr algn="ctr"/>
                      <a:r>
                        <a:rPr lang="en-US" sz="1800">
                          <a:latin typeface="Arial" panose="020B0604020202020204" pitchFamily="34" charset="0"/>
                          <a:cs typeface="Arial" panose="020B0604020202020204" pitchFamily="34" charset="0"/>
                        </a:rPr>
                        <a:t>% Limited Range</a:t>
                      </a:r>
                    </a:p>
                  </a:txBody>
                  <a:tcPr/>
                </a:tc>
                <a:tc>
                  <a:txBody>
                    <a:bodyPr/>
                    <a:lstStyle/>
                    <a:p>
                      <a:pPr algn="ctr"/>
                      <a:r>
                        <a:rPr lang="en-US" sz="1800">
                          <a:latin typeface="Arial" panose="020B0604020202020204" pitchFamily="34" charset="0"/>
                          <a:cs typeface="Arial" panose="020B0604020202020204" pitchFamily="34" charset="0"/>
                        </a:rPr>
                        <a:t>% of Untested</a:t>
                      </a:r>
                    </a:p>
                  </a:txBody>
                  <a:tcPr/>
                </a:tc>
                <a:tc>
                  <a:txBody>
                    <a:bodyPr/>
                    <a:lstStyle/>
                    <a:p>
                      <a:pPr algn="ctr"/>
                      <a:r>
                        <a:rPr lang="en-US" sz="1800">
                          <a:latin typeface="Arial" panose="020B0604020202020204" pitchFamily="34" charset="0"/>
                          <a:cs typeface="Arial" panose="020B0604020202020204" pitchFamily="34" charset="0"/>
                        </a:rPr>
                        <a:t>% Advanced Plus</a:t>
                      </a:r>
                    </a:p>
                  </a:txBody>
                  <a:tcPr/>
                </a:tc>
                <a:extLst>
                  <a:ext uri="{0D108BD9-81ED-4DB2-BD59-A6C34878D82A}">
                    <a16:rowId xmlns:a16="http://schemas.microsoft.com/office/drawing/2014/main" val="4073652515"/>
                  </a:ext>
                </a:extLst>
              </a:tr>
              <a:tr h="256480">
                <a:tc>
                  <a:txBody>
                    <a:bodyPr/>
                    <a:lstStyle/>
                    <a:p>
                      <a:pPr algn="ctr"/>
                      <a:r>
                        <a:rPr lang="en-US" sz="2000">
                          <a:latin typeface="Arial" panose="020B0604020202020204" pitchFamily="34" charset="0"/>
                          <a:cs typeface="Arial" panose="020B0604020202020204" pitchFamily="34" charset="0"/>
                        </a:rPr>
                        <a:t>52.04%</a:t>
                      </a:r>
                    </a:p>
                  </a:txBody>
                  <a:tcPr/>
                </a:tc>
                <a:tc>
                  <a:txBody>
                    <a:bodyPr/>
                    <a:lstStyle/>
                    <a:p>
                      <a:pPr algn="ctr"/>
                      <a:r>
                        <a:rPr lang="en-US" sz="2000">
                          <a:latin typeface="Arial" panose="020B0604020202020204" pitchFamily="34" charset="0"/>
                          <a:cs typeface="Arial" panose="020B0604020202020204" pitchFamily="34" charset="0"/>
                        </a:rPr>
                        <a:t>26.6%</a:t>
                      </a:r>
                    </a:p>
                  </a:txBody>
                  <a:tcPr/>
                </a:tc>
                <a:tc>
                  <a:txBody>
                    <a:bodyPr/>
                    <a:lstStyle/>
                    <a:p>
                      <a:pPr algn="ctr"/>
                      <a:r>
                        <a:rPr lang="en-US" sz="2000">
                          <a:latin typeface="Arial" panose="020B0604020202020204" pitchFamily="34" charset="0"/>
                          <a:cs typeface="Arial" panose="020B0604020202020204" pitchFamily="34" charset="0"/>
                        </a:rPr>
                        <a:t>1.5%</a:t>
                      </a:r>
                    </a:p>
                  </a:txBody>
                  <a:tcPr/>
                </a:tc>
                <a:tc>
                  <a:txBody>
                    <a:bodyPr/>
                    <a:lstStyle/>
                    <a:p>
                      <a:pPr algn="ctr"/>
                      <a:r>
                        <a:rPr lang="en-US" sz="2000">
                          <a:latin typeface="Arial" panose="020B0604020202020204" pitchFamily="34" charset="0"/>
                          <a:cs typeface="Arial" panose="020B0604020202020204" pitchFamily="34" charset="0"/>
                        </a:rPr>
                        <a:t>0.4%</a:t>
                      </a:r>
                    </a:p>
                  </a:txBody>
                  <a:tcPr/>
                </a:tc>
                <a:extLst>
                  <a:ext uri="{0D108BD9-81ED-4DB2-BD59-A6C34878D82A}">
                    <a16:rowId xmlns:a16="http://schemas.microsoft.com/office/drawing/2014/main" val="803604674"/>
                  </a:ext>
                </a:extLst>
              </a:tr>
            </a:tbl>
          </a:graphicData>
        </a:graphic>
      </p:graphicFrame>
      <p:sp>
        <p:nvSpPr>
          <p:cNvPr id="9" name="TextBox 8">
            <a:extLst>
              <a:ext uri="{FF2B5EF4-FFF2-40B4-BE49-F238E27FC236}">
                <a16:creationId xmlns:a16="http://schemas.microsoft.com/office/drawing/2014/main" id="{0D334339-D629-80D5-BEEB-131CAAAF0908}"/>
              </a:ext>
            </a:extLst>
          </p:cNvPr>
          <p:cNvSpPr txBox="1"/>
          <p:nvPr/>
        </p:nvSpPr>
        <p:spPr>
          <a:xfrm>
            <a:off x="7744111" y="3187888"/>
            <a:ext cx="6305265" cy="3939540"/>
          </a:xfrm>
          <a:prstGeom prst="rect">
            <a:avLst/>
          </a:prstGeom>
          <a:noFill/>
        </p:spPr>
        <p:txBody>
          <a:bodyPr wrap="square" rtlCol="0">
            <a:spAutoFit/>
          </a:bodyPr>
          <a:lstStyle/>
          <a:p>
            <a:pPr marL="0" marR="0" lvl="0" indent="0" algn="l" defTabSz="548613" rtl="0" eaLnBrk="1" fontAlgn="auto" latinLnBrk="0" hangingPunct="1">
              <a:lnSpc>
                <a:spcPct val="100000"/>
              </a:lnSpc>
              <a:spcBef>
                <a:spcPts val="0"/>
              </a:spcBef>
              <a:spcAft>
                <a:spcPts val="1200"/>
              </a:spcAft>
              <a:buClrTx/>
              <a:buSzTx/>
              <a:buFontTx/>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Across all subjects/grades…</a:t>
            </a:r>
          </a:p>
          <a:p>
            <a:pPr marL="342900" marR="0" lvl="0" indent="-342900" algn="l" defTabSz="548613"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Around 50% of the students are proficient or higher.</a:t>
            </a:r>
          </a:p>
          <a:p>
            <a:pPr marL="342900" marR="0" lvl="0" indent="-342900" algn="l" defTabSz="548613"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in 4 students are REALLY struggling.</a:t>
            </a:r>
          </a:p>
          <a:p>
            <a:pPr marL="342900" marR="0" lvl="0" indent="-342900" algn="l" defTabSz="548613"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have students in the Advanced Plus range. How do students get in the Advanced Plus range?</a:t>
            </a:r>
          </a:p>
          <a:p>
            <a:pPr marL="342900" marR="0" lvl="0" indent="-342900" algn="l" defTabSz="548613"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are not testing 1.5% of our students. What if we had tested those students? How would that have impacted our overall ranking? </a:t>
            </a:r>
          </a:p>
        </p:txBody>
      </p:sp>
      <p:pic>
        <p:nvPicPr>
          <p:cNvPr id="2" name="Picture 1">
            <a:extLst>
              <a:ext uri="{FF2B5EF4-FFF2-40B4-BE49-F238E27FC236}">
                <a16:creationId xmlns:a16="http://schemas.microsoft.com/office/drawing/2014/main" id="{3F3DDECF-70EE-17E8-FBA5-5E40F8F3A4E1}"/>
              </a:ext>
            </a:extLst>
          </p:cNvPr>
          <p:cNvPicPr>
            <a:picLocks noChangeAspect="1"/>
          </p:cNvPicPr>
          <p:nvPr/>
        </p:nvPicPr>
        <p:blipFill>
          <a:blip r:embed="rId3">
            <a:duotone>
              <a:prstClr val="black"/>
              <a:schemeClr val="accent1">
                <a:tint val="45000"/>
                <a:satMod val="400000"/>
              </a:schemeClr>
            </a:duotone>
          </a:blip>
          <a:stretch>
            <a:fillRect/>
          </a:stretch>
        </p:blipFill>
        <p:spPr>
          <a:xfrm>
            <a:off x="-13648" y="-9037"/>
            <a:ext cx="2347163" cy="1517621"/>
          </a:xfrm>
          <a:prstGeom prst="rect">
            <a:avLst/>
          </a:prstGeom>
          <a:noFill/>
        </p:spPr>
      </p:pic>
      <p:sp>
        <p:nvSpPr>
          <p:cNvPr id="5" name="TextBox 23">
            <a:extLst>
              <a:ext uri="{FF2B5EF4-FFF2-40B4-BE49-F238E27FC236}">
                <a16:creationId xmlns:a16="http://schemas.microsoft.com/office/drawing/2014/main" id="{68630D94-17EF-FD70-7C28-9F07ECFAEC12}"/>
              </a:ext>
            </a:extLst>
          </p:cNvPr>
          <p:cNvSpPr txBox="1"/>
          <p:nvPr/>
        </p:nvSpPr>
        <p:spPr>
          <a:xfrm>
            <a:off x="144666" y="195111"/>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p>
        </p:txBody>
      </p:sp>
      <p:pic>
        <p:nvPicPr>
          <p:cNvPr id="6" name="Picture 5">
            <a:extLst>
              <a:ext uri="{FF2B5EF4-FFF2-40B4-BE49-F238E27FC236}">
                <a16:creationId xmlns:a16="http://schemas.microsoft.com/office/drawing/2014/main" id="{6EBB2142-75C7-9162-6AA3-91173CCA5987}"/>
              </a:ext>
            </a:extLst>
          </p:cNvPr>
          <p:cNvPicPr>
            <a:picLocks noChangeAspect="1"/>
          </p:cNvPicPr>
          <p:nvPr/>
        </p:nvPicPr>
        <p:blipFill>
          <a:blip r:embed="rId4"/>
          <a:stretch>
            <a:fillRect/>
          </a:stretch>
        </p:blipFill>
        <p:spPr>
          <a:xfrm>
            <a:off x="276080" y="1854490"/>
            <a:ext cx="6766363" cy="5272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129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75DF88D-F574-353A-A700-E8688A8E7A0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FE3F636A-EF32-152F-A3E8-D08D04C3A1A2}"/>
              </a:ext>
            </a:extLst>
          </p:cNvPr>
          <p:cNvPicPr>
            <a:picLocks noChangeAspect="1"/>
          </p:cNvPicPr>
          <p:nvPr/>
        </p:nvPicPr>
        <p:blipFill rotWithShape="1">
          <a:blip r:embed="rId3"/>
          <a:srcRect t="50000"/>
          <a:stretch/>
        </p:blipFill>
        <p:spPr>
          <a:xfrm>
            <a:off x="7873056" y="4114800"/>
            <a:ext cx="6238016" cy="1693501"/>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E62152E4-D0E5-910A-4D72-C66FECFD2DDE}"/>
              </a:ext>
            </a:extLst>
          </p:cNvPr>
          <p:cNvPicPr>
            <a:picLocks noChangeAspect="1"/>
          </p:cNvPicPr>
          <p:nvPr/>
        </p:nvPicPr>
        <p:blipFill>
          <a:blip r:embed="rId4"/>
          <a:stretch>
            <a:fillRect/>
          </a:stretch>
        </p:blipFill>
        <p:spPr>
          <a:xfrm>
            <a:off x="276080" y="1854490"/>
            <a:ext cx="6766363" cy="527293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29</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731520" y="548643"/>
            <a:ext cx="13167360" cy="769441"/>
          </a:xfrm>
        </p:spPr>
        <p:txBody>
          <a:bodyPr/>
          <a:lstStyle/>
          <a:p>
            <a:r>
              <a:rPr lang="en-US"/>
              <a:t>Performance Index</a:t>
            </a:r>
          </a:p>
        </p:txBody>
      </p:sp>
      <p:pic>
        <p:nvPicPr>
          <p:cNvPr id="6" name="Picture 5">
            <a:extLst>
              <a:ext uri="{FF2B5EF4-FFF2-40B4-BE49-F238E27FC236}">
                <a16:creationId xmlns:a16="http://schemas.microsoft.com/office/drawing/2014/main" id="{22E3E2B9-3B08-2182-AB6A-DCA9A8C8E550}"/>
              </a:ext>
            </a:extLst>
          </p:cNvPr>
          <p:cNvPicPr>
            <a:picLocks noChangeAspect="1"/>
          </p:cNvPicPr>
          <p:nvPr/>
        </p:nvPicPr>
        <p:blipFill>
          <a:blip r:embed="rId5"/>
          <a:stretch>
            <a:fillRect/>
          </a:stretch>
        </p:blipFill>
        <p:spPr>
          <a:xfrm>
            <a:off x="7673494" y="1854490"/>
            <a:ext cx="6423017" cy="132720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D3E05770-2A8C-1A02-6A44-91DEE20561A6}"/>
              </a:ext>
            </a:extLst>
          </p:cNvPr>
          <p:cNvSpPr txBox="1"/>
          <p:nvPr/>
        </p:nvSpPr>
        <p:spPr>
          <a:xfrm>
            <a:off x="1714483" y="6264320"/>
            <a:ext cx="532009" cy="369332"/>
          </a:xfrm>
          <a:prstGeom prst="rect">
            <a:avLst/>
          </a:prstGeom>
          <a:noFill/>
          <a:ln>
            <a:solidFill>
              <a:srgbClr val="0070C0"/>
            </a:solidFill>
          </a:ln>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a:t>
            </a:r>
          </a:p>
        </p:txBody>
      </p:sp>
      <p:sp>
        <p:nvSpPr>
          <p:cNvPr id="15" name="TextBox 14">
            <a:extLst>
              <a:ext uri="{FF2B5EF4-FFF2-40B4-BE49-F238E27FC236}">
                <a16:creationId xmlns:a16="http://schemas.microsoft.com/office/drawing/2014/main" id="{7FCB97F4-BC0B-4AB5-79CF-D65904D7BD03}"/>
              </a:ext>
            </a:extLst>
          </p:cNvPr>
          <p:cNvSpPr txBox="1"/>
          <p:nvPr/>
        </p:nvSpPr>
        <p:spPr>
          <a:xfrm>
            <a:off x="1613813" y="5841019"/>
            <a:ext cx="733350" cy="369332"/>
          </a:xfrm>
          <a:prstGeom prst="rect">
            <a:avLst/>
          </a:prstGeom>
          <a:noFill/>
          <a:ln>
            <a:solidFill>
              <a:srgbClr val="0070C0"/>
            </a:solidFill>
          </a:ln>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28.1</a:t>
            </a:r>
          </a:p>
        </p:txBody>
      </p:sp>
      <p:sp>
        <p:nvSpPr>
          <p:cNvPr id="16" name="TextBox 15">
            <a:extLst>
              <a:ext uri="{FF2B5EF4-FFF2-40B4-BE49-F238E27FC236}">
                <a16:creationId xmlns:a16="http://schemas.microsoft.com/office/drawing/2014/main" id="{A06B794C-C94F-CAB9-1E87-C93D8ECE22CD}"/>
              </a:ext>
            </a:extLst>
          </p:cNvPr>
          <p:cNvSpPr txBox="1"/>
          <p:nvPr/>
        </p:nvSpPr>
        <p:spPr>
          <a:xfrm>
            <a:off x="5677146" y="5841019"/>
            <a:ext cx="581202" cy="369332"/>
          </a:xfrm>
          <a:prstGeom prst="rect">
            <a:avLst/>
          </a:prstGeom>
          <a:noFill/>
          <a:ln>
            <a:solidFill>
              <a:srgbClr val="0070C0"/>
            </a:solidFill>
          </a:ln>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8.4</a:t>
            </a:r>
          </a:p>
        </p:txBody>
      </p:sp>
      <p:sp>
        <p:nvSpPr>
          <p:cNvPr id="17" name="TextBox 16">
            <a:extLst>
              <a:ext uri="{FF2B5EF4-FFF2-40B4-BE49-F238E27FC236}">
                <a16:creationId xmlns:a16="http://schemas.microsoft.com/office/drawing/2014/main" id="{558B00A0-4973-F038-9CB7-2445F864CB83}"/>
              </a:ext>
            </a:extLst>
          </p:cNvPr>
          <p:cNvSpPr txBox="1"/>
          <p:nvPr/>
        </p:nvSpPr>
        <p:spPr>
          <a:xfrm>
            <a:off x="5513695" y="6694887"/>
            <a:ext cx="717357" cy="369332"/>
          </a:xfrm>
          <a:prstGeom prst="rect">
            <a:avLst/>
          </a:prstGeom>
          <a:noFill/>
          <a:ln>
            <a:solidFill>
              <a:srgbClr val="0070C0"/>
            </a:solidFill>
          </a:ln>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76.4</a:t>
            </a:r>
          </a:p>
        </p:txBody>
      </p:sp>
      <p:sp>
        <p:nvSpPr>
          <p:cNvPr id="18" name="TextBox 17">
            <a:extLst>
              <a:ext uri="{FF2B5EF4-FFF2-40B4-BE49-F238E27FC236}">
                <a16:creationId xmlns:a16="http://schemas.microsoft.com/office/drawing/2014/main" id="{328636ED-985E-14AB-E5F5-6EC2BB0D82A2}"/>
              </a:ext>
            </a:extLst>
          </p:cNvPr>
          <p:cNvSpPr txBox="1"/>
          <p:nvPr/>
        </p:nvSpPr>
        <p:spPr>
          <a:xfrm>
            <a:off x="8402595" y="4463980"/>
            <a:ext cx="1725371" cy="707886"/>
          </a:xfrm>
          <a:prstGeom prst="rect">
            <a:avLst/>
          </a:prstGeom>
          <a:noFill/>
          <a:ln>
            <a:solidFill>
              <a:srgbClr val="3C7BA9"/>
            </a:solidFill>
          </a:ln>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70.2%</a:t>
            </a:r>
          </a:p>
        </p:txBody>
      </p:sp>
    </p:spTree>
    <p:extLst>
      <p:ext uri="{BB962C8B-B14F-4D97-AF65-F5344CB8AC3E}">
        <p14:creationId xmlns:p14="http://schemas.microsoft.com/office/powerpoint/2010/main" val="158026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A652D73-63D9-58DA-0774-4F09A605EE2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E8B99F2-C703-7CA3-8B60-C1E7303A49D6}"/>
              </a:ext>
            </a:extLst>
          </p:cNvPr>
          <p:cNvSpPr>
            <a:spLocks noGrp="1"/>
          </p:cNvSpPr>
          <p:nvPr>
            <p:ph type="title"/>
          </p:nvPr>
        </p:nvSpPr>
        <p:spPr/>
        <p:txBody>
          <a:bodyPr/>
          <a:lstStyle/>
          <a:p>
            <a:r>
              <a:rPr lang="en-US"/>
              <a:t>Meet the Accountability Team</a:t>
            </a:r>
          </a:p>
        </p:txBody>
      </p:sp>
      <p:sp>
        <p:nvSpPr>
          <p:cNvPr id="3" name="Content Placeholder 2">
            <a:extLst>
              <a:ext uri="{FF2B5EF4-FFF2-40B4-BE49-F238E27FC236}">
                <a16:creationId xmlns:a16="http://schemas.microsoft.com/office/drawing/2014/main" id="{E650C33E-9D55-A6A2-8922-3631FCC450E4}"/>
              </a:ext>
            </a:extLst>
          </p:cNvPr>
          <p:cNvSpPr>
            <a:spLocks noGrp="1"/>
          </p:cNvSpPr>
          <p:nvPr>
            <p:ph idx="1"/>
          </p:nvPr>
        </p:nvSpPr>
        <p:spPr>
          <a:xfrm>
            <a:off x="731520" y="1797107"/>
            <a:ext cx="13167360" cy="5431156"/>
          </a:xfrm>
        </p:spPr>
        <p:txBody>
          <a:bodyPr/>
          <a:lstStyle/>
          <a:p>
            <a:pPr>
              <a:spcAft>
                <a:spcPts val="1200"/>
              </a:spcAft>
            </a:pPr>
            <a:r>
              <a:rPr lang="en-US" b="1"/>
              <a:t>Rachel Wakefield</a:t>
            </a:r>
            <a:r>
              <a:rPr lang="en-US"/>
              <a:t>, Interim Director of Accountability</a:t>
            </a:r>
          </a:p>
          <a:p>
            <a:pPr>
              <a:spcAft>
                <a:spcPts val="1200"/>
              </a:spcAft>
            </a:pPr>
            <a:r>
              <a:rPr lang="en-US" b="1"/>
              <a:t>Lindsay Popa</a:t>
            </a:r>
            <a:r>
              <a:rPr lang="en-US"/>
              <a:t>, Assistant Director of Accountability</a:t>
            </a:r>
          </a:p>
          <a:p>
            <a:pPr>
              <a:spcAft>
                <a:spcPts val="1200"/>
              </a:spcAft>
            </a:pPr>
            <a:r>
              <a:rPr lang="en-US" b="1"/>
              <a:t>Amy Dutton</a:t>
            </a:r>
            <a:r>
              <a:rPr lang="en-US"/>
              <a:t>, Data Impact &amp; Policy Administrator</a:t>
            </a:r>
          </a:p>
          <a:p>
            <a:pPr>
              <a:spcAft>
                <a:spcPts val="1200"/>
              </a:spcAft>
            </a:pPr>
            <a:r>
              <a:rPr lang="en-US" b="1"/>
              <a:t>Andrea Spitnale</a:t>
            </a:r>
            <a:r>
              <a:rPr lang="en-US"/>
              <a:t>, Education Program Specialist</a:t>
            </a:r>
          </a:p>
          <a:p>
            <a:pPr>
              <a:spcAft>
                <a:spcPts val="1200"/>
              </a:spcAft>
            </a:pPr>
            <a:r>
              <a:rPr lang="en-US" b="1"/>
              <a:t>Taylor Fustin</a:t>
            </a:r>
            <a:r>
              <a:rPr lang="en-US"/>
              <a:t>, Education Program Specialist</a:t>
            </a:r>
          </a:p>
          <a:p>
            <a:pPr>
              <a:spcAft>
                <a:spcPts val="1200"/>
              </a:spcAft>
            </a:pPr>
            <a:r>
              <a:rPr lang="en-US" b="1"/>
              <a:t>Jessica Lauric</a:t>
            </a:r>
            <a:r>
              <a:rPr lang="en-US"/>
              <a:t>, Education Program Specialist</a:t>
            </a:r>
          </a:p>
        </p:txBody>
      </p:sp>
      <p:sp>
        <p:nvSpPr>
          <p:cNvPr id="4" name="Slide Number Placeholder 3">
            <a:extLst>
              <a:ext uri="{FF2B5EF4-FFF2-40B4-BE49-F238E27FC236}">
                <a16:creationId xmlns:a16="http://schemas.microsoft.com/office/drawing/2014/main" id="{D9413591-CE96-5399-33CD-84C0DB96E7AE}"/>
              </a:ext>
            </a:extLst>
          </p:cNvPr>
          <p:cNvSpPr>
            <a:spLocks noGrp="1"/>
          </p:cNvSpPr>
          <p:nvPr>
            <p:ph type="sldNum" sz="quarter" idx="12"/>
          </p:nvPr>
        </p:nvSpPr>
        <p:spPr/>
        <p:txBody>
          <a:bodyPr/>
          <a:lstStyle/>
          <a:p>
            <a:fld id="{6BA907D1-9C08-47F3-B047-6197268ACA7D}" type="slidenum">
              <a:rPr lang="en-US" smtClean="0"/>
              <a:pPr/>
              <a:t>3</a:t>
            </a:fld>
            <a:endParaRPr lang="en-US"/>
          </a:p>
        </p:txBody>
      </p:sp>
    </p:spTree>
    <p:extLst>
      <p:ext uri="{BB962C8B-B14F-4D97-AF65-F5344CB8AC3E}">
        <p14:creationId xmlns:p14="http://schemas.microsoft.com/office/powerpoint/2010/main" val="146758263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61406BA-0AED-E65C-0327-92B0BE68D63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30</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83C3C8C7-4647-A7F3-CD3D-98D1C265BAE5}"/>
              </a:ext>
            </a:extLst>
          </p:cNvPr>
          <p:cNvPicPr>
            <a:picLocks noChangeAspect="1"/>
          </p:cNvPicPr>
          <p:nvPr/>
        </p:nvPicPr>
        <p:blipFill>
          <a:blip r:embed="rId3">
            <a:duotone>
              <a:prstClr val="black"/>
              <a:srgbClr val="88A651">
                <a:tint val="45000"/>
                <a:satMod val="400000"/>
              </a:srgbClr>
            </a:duotone>
          </a:blip>
          <a:stretch>
            <a:fillRect/>
          </a:stretch>
        </p:blipFill>
        <p:spPr>
          <a:xfrm>
            <a:off x="0" y="-9037"/>
            <a:ext cx="2347163" cy="1517621"/>
          </a:xfrm>
          <a:prstGeom prst="rect">
            <a:avLst/>
          </a:prstGeom>
          <a:noFill/>
        </p:spPr>
      </p:pic>
      <p:sp>
        <p:nvSpPr>
          <p:cNvPr id="7" name="TextBox 23">
            <a:extLst>
              <a:ext uri="{FF2B5EF4-FFF2-40B4-BE49-F238E27FC236}">
                <a16:creationId xmlns:a16="http://schemas.microsoft.com/office/drawing/2014/main" id="{B86DFC48-D87A-3645-EF05-4320774BFBB1}"/>
              </a:ext>
            </a:extLst>
          </p:cNvPr>
          <p:cNvSpPr txBox="1"/>
          <p:nvPr/>
        </p:nvSpPr>
        <p:spPr>
          <a:xfrm>
            <a:off x="-77226" y="224530"/>
            <a:ext cx="2001705"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p>
        </p:txBody>
      </p:sp>
      <p:sp>
        <p:nvSpPr>
          <p:cNvPr id="8" name="Title 1">
            <a:extLst>
              <a:ext uri="{FF2B5EF4-FFF2-40B4-BE49-F238E27FC236}">
                <a16:creationId xmlns:a16="http://schemas.microsoft.com/office/drawing/2014/main" id="{7FB7B42C-5F0F-8C69-5822-439445522AE6}"/>
              </a:ext>
            </a:extLst>
          </p:cNvPr>
          <p:cNvSpPr>
            <a:spLocks noGrp="1"/>
          </p:cNvSpPr>
          <p:nvPr>
            <p:ph type="title"/>
          </p:nvPr>
        </p:nvSpPr>
        <p:spPr>
          <a:xfrm>
            <a:off x="1318374" y="196225"/>
            <a:ext cx="13167360" cy="738664"/>
          </a:xfrm>
        </p:spPr>
        <p:txBody>
          <a:bodyPr/>
          <a:lstStyle/>
          <a:p>
            <a:r>
              <a:rPr lang="en-US" sz="4800"/>
              <a:t>Performance Indicators (Report Only)</a:t>
            </a:r>
          </a:p>
        </p:txBody>
      </p:sp>
      <p:pic>
        <p:nvPicPr>
          <p:cNvPr id="9" name="Picture 8">
            <a:extLst>
              <a:ext uri="{FF2B5EF4-FFF2-40B4-BE49-F238E27FC236}">
                <a16:creationId xmlns:a16="http://schemas.microsoft.com/office/drawing/2014/main" id="{3E36E329-B8C3-B1B6-9A1B-9D176D3D609D}"/>
              </a:ext>
            </a:extLst>
          </p:cNvPr>
          <p:cNvPicPr>
            <a:picLocks noChangeAspect="1"/>
          </p:cNvPicPr>
          <p:nvPr/>
        </p:nvPicPr>
        <p:blipFill>
          <a:blip r:embed="rId4"/>
          <a:stretch>
            <a:fillRect/>
          </a:stretch>
        </p:blipFill>
        <p:spPr>
          <a:xfrm>
            <a:off x="8047539" y="1209415"/>
            <a:ext cx="5467350" cy="592455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65DB0388-1309-5EA9-A99E-AEE2D8036BED}"/>
              </a:ext>
            </a:extLst>
          </p:cNvPr>
          <p:cNvSpPr txBox="1"/>
          <p:nvPr/>
        </p:nvSpPr>
        <p:spPr>
          <a:xfrm>
            <a:off x="731520" y="1421124"/>
            <a:ext cx="6824377" cy="5621719"/>
          </a:xfrm>
          <a:prstGeom prst="rect">
            <a:avLst/>
          </a:prstGeom>
          <a:noFill/>
        </p:spPr>
        <p:txBody>
          <a:bodyPr wrap="square" lIns="91440" tIns="45720" rIns="91440" bIns="45720" anchor="t">
            <a:noAutofit/>
          </a:bodyPr>
          <a:lstStyle/>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 </a:t>
            </a: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endParaRPr>
          </a:p>
          <a:p>
            <a:pPr marL="0" marR="0" lvl="0" indent="0" algn="l" defTabSz="548613" rtl="0" eaLnBrk="1" fontAlgn="auto" latinLnBrk="0" hangingPunct="1">
              <a:lnSpc>
                <a:spcPct val="100000"/>
              </a:lnSpc>
              <a:spcBef>
                <a:spcPts val="0"/>
              </a:spcBef>
              <a:spcAft>
                <a:spcPts val="600"/>
              </a:spcAft>
              <a:buClrTx/>
              <a:buSzTx/>
              <a:buFontTx/>
              <a:buNone/>
              <a:tabLst/>
              <a:defRPr/>
            </a:pPr>
            <a:endParaRPr kumimoji="0" lang="en-US" sz="2800" i="0" u="none" strike="noStrike" kern="1200" cap="none" spc="0" normalizeH="0" baseline="0" noProof="0">
              <a:ln>
                <a:noFill/>
              </a:ln>
              <a:solidFill>
                <a:prstClr val="black"/>
              </a:solidFill>
              <a:effectLst/>
              <a:uLnTx/>
              <a:uFillTx/>
              <a:latin typeface="Arial"/>
              <a:ea typeface="Yu Mincho"/>
              <a:cs typeface="Arial"/>
            </a:endParaRPr>
          </a:p>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800" i="0" u="none" strike="noStrike" kern="1200" cap="none" spc="0" normalizeH="0" baseline="0" noProof="0">
                <a:ln>
                  <a:noFill/>
                </a:ln>
                <a:solidFill>
                  <a:prstClr val="black"/>
                </a:solidFill>
                <a:effectLst/>
                <a:uLnTx/>
                <a:uFillTx/>
                <a:latin typeface="Arial"/>
                <a:ea typeface="Yu Mincho"/>
                <a:cs typeface="Arial"/>
              </a:rPr>
              <a:t>Performance indicators are NOT part of the Achievement Component calculation. This data is for information purposes. </a:t>
            </a:r>
          </a:p>
          <a:p>
            <a:pPr marL="0" marR="0" lvl="0" indent="0" algn="l" defTabSz="548613" rtl="0" eaLnBrk="1" fontAlgn="auto" latinLnBrk="0" hangingPunct="1">
              <a:lnSpc>
                <a:spcPct val="100000"/>
              </a:lnSpc>
              <a:spcBef>
                <a:spcPts val="0"/>
              </a:spcBef>
              <a:spcAft>
                <a:spcPts val="600"/>
              </a:spcAft>
              <a:buClrTx/>
              <a:buSzTx/>
              <a:buFontTx/>
              <a:buNone/>
              <a:tabLst/>
              <a:defRPr/>
            </a:pPr>
            <a:endParaRPr lang="en-US" sz="2800">
              <a:solidFill>
                <a:prstClr val="black"/>
              </a:solidFill>
              <a:latin typeface="Arial"/>
              <a:ea typeface="Yu Mincho"/>
              <a:cs typeface="Arial"/>
            </a:endParaRPr>
          </a:p>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800" i="0" u="none" strike="noStrike" kern="1200" cap="none" spc="0" normalizeH="0" baseline="0" noProof="0">
                <a:ln>
                  <a:noFill/>
                </a:ln>
                <a:solidFill>
                  <a:prstClr val="black"/>
                </a:solidFill>
                <a:effectLst/>
                <a:uLnTx/>
                <a:uFillTx/>
                <a:latin typeface="Arial"/>
                <a:ea typeface="Yu Mincho"/>
                <a:cs typeface="Arial"/>
              </a:rPr>
              <a:t>Performance indicators detail the % of students proficient or higher in each grade and subject. </a:t>
            </a:r>
            <a:endParaRPr kumimoji="0" lang="en-US" sz="280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34136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CBF6C8F-7754-D813-B225-D46E0548C00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31</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83C3C8C7-4647-A7F3-CD3D-98D1C265BAE5}"/>
              </a:ext>
            </a:extLst>
          </p:cNvPr>
          <p:cNvPicPr>
            <a:picLocks noChangeAspect="1"/>
          </p:cNvPicPr>
          <p:nvPr/>
        </p:nvPicPr>
        <p:blipFill>
          <a:blip r:embed="rId2">
            <a:duotone>
              <a:prstClr val="black"/>
              <a:schemeClr val="accent1">
                <a:tint val="45000"/>
                <a:satMod val="400000"/>
              </a:schemeClr>
            </a:duotone>
          </a:blip>
          <a:stretch>
            <a:fillRect/>
          </a:stretch>
        </p:blipFill>
        <p:spPr>
          <a:xfrm>
            <a:off x="-13648" y="-9037"/>
            <a:ext cx="2347163" cy="1517621"/>
          </a:xfrm>
          <a:prstGeom prst="rect">
            <a:avLst/>
          </a:prstGeom>
          <a:noFill/>
        </p:spPr>
      </p:pic>
      <p:sp>
        <p:nvSpPr>
          <p:cNvPr id="9" name="TextBox 8">
            <a:extLst>
              <a:ext uri="{FF2B5EF4-FFF2-40B4-BE49-F238E27FC236}">
                <a16:creationId xmlns:a16="http://schemas.microsoft.com/office/drawing/2014/main" id="{0D334339-D629-80D5-BEEB-131CAAAF0908}"/>
              </a:ext>
            </a:extLst>
          </p:cNvPr>
          <p:cNvSpPr txBox="1"/>
          <p:nvPr/>
        </p:nvSpPr>
        <p:spPr>
          <a:xfrm>
            <a:off x="7315200" y="2446315"/>
            <a:ext cx="6736534" cy="2970044"/>
          </a:xfrm>
          <a:prstGeom prst="rect">
            <a:avLst/>
          </a:prstGeom>
          <a:noFill/>
        </p:spPr>
        <p:txBody>
          <a:bodyPr wrap="square" rtlCol="0">
            <a:spAutoFit/>
          </a:bodyPr>
          <a:lstStyle/>
          <a:p>
            <a:pPr marL="0" marR="0" lvl="0" indent="0" algn="l" defTabSz="548613" rtl="0" eaLnBrk="1" fontAlgn="auto" latinLnBrk="0" hangingPunct="1">
              <a:lnSpc>
                <a:spcPct val="100000"/>
              </a:lnSpc>
              <a:spcBef>
                <a:spcPts val="0"/>
              </a:spcBef>
              <a:spcAft>
                <a:spcPts val="1200"/>
              </a:spcAft>
              <a:buClrTx/>
              <a:buSzTx/>
              <a:buFontTx/>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can’t intervene our way out of a Tier 1 problem.</a:t>
            </a:r>
          </a:p>
          <a:p>
            <a:pPr marL="0" marR="0" lvl="0" indent="0" algn="l" defTabSz="548613" rtl="0" eaLnBrk="1" fontAlgn="auto" latinLnBrk="0" hangingPunct="1">
              <a:lnSpc>
                <a:spcPct val="100000"/>
              </a:lnSpc>
              <a:spcBef>
                <a:spcPts val="0"/>
              </a:spcBef>
              <a:spcAft>
                <a:spcPts val="1200"/>
              </a:spcAft>
              <a:buClrTx/>
              <a:buSzTx/>
              <a:buFontTx/>
              <a:buNone/>
              <a:tabLst/>
              <a:defRPr/>
            </a:pPr>
            <a:endPar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48613" rtl="0" eaLnBrk="1" fontAlgn="auto" latinLnBrk="0" hangingPunct="1">
              <a:lnSpc>
                <a:spcPct val="100000"/>
              </a:lnSpc>
              <a:spcBef>
                <a:spcPts val="0"/>
              </a:spcBef>
              <a:spcAft>
                <a:spcPts val="1200"/>
              </a:spcAft>
              <a:buClrTx/>
              <a:buSzTx/>
              <a:buFontTx/>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Until we are at 80% proficiency, we need to first examine Tier 1 - Core Instruction.</a:t>
            </a:r>
          </a:p>
          <a:p>
            <a:pPr marL="0" marR="0" lvl="0" indent="0" algn="l" defTabSz="548613" rtl="0" eaLnBrk="1" fontAlgn="auto" latinLnBrk="0" hangingPunct="1">
              <a:lnSpc>
                <a:spcPct val="100000"/>
              </a:lnSpc>
              <a:spcBef>
                <a:spcPts val="0"/>
              </a:spcBef>
              <a:spcAft>
                <a:spcPts val="1200"/>
              </a:spcAft>
              <a:buClrTx/>
              <a:buSzTx/>
              <a:buFontTx/>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548613" rtl="0" eaLnBrk="1" fontAlgn="auto" latinLnBrk="0" hangingPunct="1">
              <a:lnSpc>
                <a:spcPct val="100000"/>
              </a:lnSpc>
              <a:spcBef>
                <a:spcPts val="0"/>
              </a:spcBef>
              <a:spcAft>
                <a:spcPts val="1200"/>
              </a:spcAft>
              <a:buClrTx/>
              <a:buSzTx/>
              <a:buFontTx/>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Even after 80% proficiency, the first look needs to be at Tier 1 - Core Instruction.  </a:t>
            </a:r>
            <a:endParaRPr kumimoji="0" lang="en-US"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23">
            <a:extLst>
              <a:ext uri="{FF2B5EF4-FFF2-40B4-BE49-F238E27FC236}">
                <a16:creationId xmlns:a16="http://schemas.microsoft.com/office/drawing/2014/main" id="{3F655F3E-1020-B200-77C8-C39A2AA6B2C8}"/>
              </a:ext>
            </a:extLst>
          </p:cNvPr>
          <p:cNvSpPr txBox="1"/>
          <p:nvPr/>
        </p:nvSpPr>
        <p:spPr>
          <a:xfrm>
            <a:off x="144666" y="195111"/>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p>
        </p:txBody>
      </p:sp>
      <p:sp>
        <p:nvSpPr>
          <p:cNvPr id="11" name="Title 1">
            <a:extLst>
              <a:ext uri="{FF2B5EF4-FFF2-40B4-BE49-F238E27FC236}">
                <a16:creationId xmlns:a16="http://schemas.microsoft.com/office/drawing/2014/main" id="{B3BF2920-2D75-BEE7-7D63-08C2DFE9689E}"/>
              </a:ext>
            </a:extLst>
          </p:cNvPr>
          <p:cNvSpPr>
            <a:spLocks noGrp="1"/>
          </p:cNvSpPr>
          <p:nvPr>
            <p:ph type="title"/>
          </p:nvPr>
        </p:nvSpPr>
        <p:spPr>
          <a:xfrm>
            <a:off x="1318374" y="441332"/>
            <a:ext cx="13167360" cy="738664"/>
          </a:xfrm>
        </p:spPr>
        <p:txBody>
          <a:bodyPr/>
          <a:lstStyle/>
          <a:p>
            <a:r>
              <a:rPr lang="en-US" sz="4800"/>
              <a:t>Performance Indicators (Report Only)</a:t>
            </a:r>
          </a:p>
        </p:txBody>
      </p:sp>
      <p:pic>
        <p:nvPicPr>
          <p:cNvPr id="3" name="Picture 2">
            <a:extLst>
              <a:ext uri="{FF2B5EF4-FFF2-40B4-BE49-F238E27FC236}">
                <a16:creationId xmlns:a16="http://schemas.microsoft.com/office/drawing/2014/main" id="{ECF18987-50CF-AEE4-A1AF-09CC463CFCAE}"/>
              </a:ext>
            </a:extLst>
          </p:cNvPr>
          <p:cNvPicPr>
            <a:picLocks noChangeAspect="1"/>
          </p:cNvPicPr>
          <p:nvPr/>
        </p:nvPicPr>
        <p:blipFill rotWithShape="1">
          <a:blip r:embed="rId3"/>
          <a:srcRect t="23850"/>
          <a:stretch/>
        </p:blipFill>
        <p:spPr>
          <a:xfrm>
            <a:off x="423391" y="1630365"/>
            <a:ext cx="6456596" cy="5327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889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49E88DB-A557-5253-746C-F4E3873B566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32</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11" name="Title 1">
            <a:extLst>
              <a:ext uri="{FF2B5EF4-FFF2-40B4-BE49-F238E27FC236}">
                <a16:creationId xmlns:a16="http://schemas.microsoft.com/office/drawing/2014/main" id="{B3BF2920-2D75-BEE7-7D63-08C2DFE9689E}"/>
              </a:ext>
            </a:extLst>
          </p:cNvPr>
          <p:cNvSpPr>
            <a:spLocks noGrp="1"/>
          </p:cNvSpPr>
          <p:nvPr>
            <p:ph type="title"/>
          </p:nvPr>
        </p:nvSpPr>
        <p:spPr>
          <a:xfrm>
            <a:off x="1042328" y="389574"/>
            <a:ext cx="13167360" cy="738664"/>
          </a:xfrm>
        </p:spPr>
        <p:txBody>
          <a:bodyPr/>
          <a:lstStyle/>
          <a:p>
            <a:r>
              <a:rPr lang="en-US" sz="4800"/>
              <a:t>Performance Indicators (Report Only)</a:t>
            </a:r>
          </a:p>
        </p:txBody>
      </p:sp>
      <p:pic>
        <p:nvPicPr>
          <p:cNvPr id="3" name="Picture 2">
            <a:extLst>
              <a:ext uri="{FF2B5EF4-FFF2-40B4-BE49-F238E27FC236}">
                <a16:creationId xmlns:a16="http://schemas.microsoft.com/office/drawing/2014/main" id="{ECF18987-50CF-AEE4-A1AF-09CC463CFCAE}"/>
              </a:ext>
            </a:extLst>
          </p:cNvPr>
          <p:cNvPicPr>
            <a:picLocks noChangeAspect="1"/>
          </p:cNvPicPr>
          <p:nvPr/>
        </p:nvPicPr>
        <p:blipFill rotWithShape="1">
          <a:blip r:embed="rId2"/>
          <a:srcRect t="23850"/>
          <a:stretch/>
        </p:blipFill>
        <p:spPr>
          <a:xfrm>
            <a:off x="423391" y="1630365"/>
            <a:ext cx="6456596" cy="532783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ABD3CAD-997D-A512-A4F5-43A4496AF226}"/>
              </a:ext>
            </a:extLst>
          </p:cNvPr>
          <p:cNvSpPr txBox="1"/>
          <p:nvPr/>
        </p:nvSpPr>
        <p:spPr>
          <a:xfrm>
            <a:off x="7626008" y="2527648"/>
            <a:ext cx="6304955" cy="3170099"/>
          </a:xfrm>
          <a:prstGeom prst="rect">
            <a:avLst/>
          </a:prstGeom>
          <a:noFill/>
        </p:spPr>
        <p:txBody>
          <a:bodyPr wrap="square" rtlCol="0">
            <a:spAutoFit/>
          </a:bodyPr>
          <a:lstStyle/>
          <a:p>
            <a:pPr marL="0" marR="0" lvl="0" indent="0" algn="l" defTabSz="548613"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Questions to consider:</a:t>
            </a:r>
          </a:p>
          <a:p>
            <a:pPr marL="342900" marR="0" lvl="0" indent="-342900" algn="l" defTabSz="548613"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this a curriculum issue?</a:t>
            </a:r>
          </a:p>
          <a:p>
            <a:pPr marL="342900" marR="0" lvl="0" indent="-342900" algn="l" defTabSz="548613"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this an instruction issue?</a:t>
            </a:r>
          </a:p>
          <a:p>
            <a:pPr marL="342900" marR="0" lvl="0" indent="-342900" algn="l" defTabSz="548613"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this a chronic absenteeism issue?</a:t>
            </a:r>
          </a:p>
          <a:p>
            <a:pPr marL="342900" marR="0" lvl="0" indent="-342900" algn="l" defTabSz="548613"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8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this a combination of issues? </a:t>
            </a:r>
          </a:p>
        </p:txBody>
      </p:sp>
    </p:spTree>
    <p:extLst>
      <p:ext uri="{BB962C8B-B14F-4D97-AF65-F5344CB8AC3E}">
        <p14:creationId xmlns:p14="http://schemas.microsoft.com/office/powerpoint/2010/main" val="132042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6B5F687-6015-CC94-4338-364CE97D073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33</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11" name="Title 1">
            <a:extLst>
              <a:ext uri="{FF2B5EF4-FFF2-40B4-BE49-F238E27FC236}">
                <a16:creationId xmlns:a16="http://schemas.microsoft.com/office/drawing/2014/main" id="{B3BF2920-2D75-BEE7-7D63-08C2DFE9689E}"/>
              </a:ext>
            </a:extLst>
          </p:cNvPr>
          <p:cNvSpPr>
            <a:spLocks noGrp="1"/>
          </p:cNvSpPr>
          <p:nvPr>
            <p:ph type="title"/>
          </p:nvPr>
        </p:nvSpPr>
        <p:spPr>
          <a:xfrm>
            <a:off x="1042328" y="389574"/>
            <a:ext cx="13167360" cy="738664"/>
          </a:xfrm>
        </p:spPr>
        <p:txBody>
          <a:bodyPr/>
          <a:lstStyle/>
          <a:p>
            <a:r>
              <a:rPr lang="en-US" sz="4800"/>
              <a:t>Performance Indicators (Report Only)</a:t>
            </a:r>
          </a:p>
        </p:txBody>
      </p:sp>
      <p:pic>
        <p:nvPicPr>
          <p:cNvPr id="3" name="Picture 2">
            <a:extLst>
              <a:ext uri="{FF2B5EF4-FFF2-40B4-BE49-F238E27FC236}">
                <a16:creationId xmlns:a16="http://schemas.microsoft.com/office/drawing/2014/main" id="{ECF18987-50CF-AEE4-A1AF-09CC463CFCAE}"/>
              </a:ext>
            </a:extLst>
          </p:cNvPr>
          <p:cNvPicPr>
            <a:picLocks noChangeAspect="1"/>
          </p:cNvPicPr>
          <p:nvPr/>
        </p:nvPicPr>
        <p:blipFill rotWithShape="1">
          <a:blip r:embed="rId2"/>
          <a:srcRect t="23850"/>
          <a:stretch/>
        </p:blipFill>
        <p:spPr>
          <a:xfrm>
            <a:off x="423391" y="1630365"/>
            <a:ext cx="6456596" cy="532783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ABD3CAD-997D-A512-A4F5-43A4496AF226}"/>
              </a:ext>
            </a:extLst>
          </p:cNvPr>
          <p:cNvSpPr txBox="1"/>
          <p:nvPr/>
        </p:nvSpPr>
        <p:spPr>
          <a:xfrm>
            <a:off x="7626008" y="2437417"/>
            <a:ext cx="6304955" cy="3354765"/>
          </a:xfrm>
          <a:prstGeom prst="rect">
            <a:avLst/>
          </a:prstGeom>
          <a:noFill/>
        </p:spPr>
        <p:txBody>
          <a:bodyPr wrap="square" rtlCol="0">
            <a:spAutoFit/>
          </a:bodyPr>
          <a:lstStyle/>
          <a:p>
            <a:pPr marL="0" marR="0" lvl="0" indent="0" algn="l" defTabSz="548613"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this a curriculum issue?</a:t>
            </a:r>
          </a:p>
          <a:p>
            <a:pPr marL="891513" marR="0" lvl="1" indent="-342900" algn="l" defTabSz="548613"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do our curricular materials rate on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Ohio Materials Matter</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891513" marR="0" lvl="1" indent="-342900" algn="l" defTabSz="548613"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our curriculum is not listed on Ohio Materials Matters, have we used the </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EdReports</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rubric to determine the strengths/weaknesses of our curriculum? </a:t>
            </a:r>
          </a:p>
        </p:txBody>
      </p:sp>
    </p:spTree>
    <p:extLst>
      <p:ext uri="{BB962C8B-B14F-4D97-AF65-F5344CB8AC3E}">
        <p14:creationId xmlns:p14="http://schemas.microsoft.com/office/powerpoint/2010/main" val="384081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B221FBC-C871-3F51-D9CC-B95268EC02A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34</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11" name="Title 1">
            <a:extLst>
              <a:ext uri="{FF2B5EF4-FFF2-40B4-BE49-F238E27FC236}">
                <a16:creationId xmlns:a16="http://schemas.microsoft.com/office/drawing/2014/main" id="{B3BF2920-2D75-BEE7-7D63-08C2DFE9689E}"/>
              </a:ext>
            </a:extLst>
          </p:cNvPr>
          <p:cNvSpPr>
            <a:spLocks noGrp="1"/>
          </p:cNvSpPr>
          <p:nvPr>
            <p:ph type="title"/>
          </p:nvPr>
        </p:nvSpPr>
        <p:spPr>
          <a:xfrm>
            <a:off x="1042328" y="389574"/>
            <a:ext cx="13167360" cy="738664"/>
          </a:xfrm>
        </p:spPr>
        <p:txBody>
          <a:bodyPr/>
          <a:lstStyle/>
          <a:p>
            <a:r>
              <a:rPr lang="en-US" sz="4800"/>
              <a:t>Performance Indicators (Report Only)</a:t>
            </a:r>
          </a:p>
        </p:txBody>
      </p:sp>
      <p:pic>
        <p:nvPicPr>
          <p:cNvPr id="3" name="Picture 2">
            <a:extLst>
              <a:ext uri="{FF2B5EF4-FFF2-40B4-BE49-F238E27FC236}">
                <a16:creationId xmlns:a16="http://schemas.microsoft.com/office/drawing/2014/main" id="{ECF18987-50CF-AEE4-A1AF-09CC463CFCAE}"/>
              </a:ext>
            </a:extLst>
          </p:cNvPr>
          <p:cNvPicPr>
            <a:picLocks noChangeAspect="1"/>
          </p:cNvPicPr>
          <p:nvPr/>
        </p:nvPicPr>
        <p:blipFill rotWithShape="1">
          <a:blip r:embed="rId2"/>
          <a:srcRect t="23850"/>
          <a:stretch/>
        </p:blipFill>
        <p:spPr>
          <a:xfrm>
            <a:off x="423391" y="1630365"/>
            <a:ext cx="6456596" cy="532783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8A860A0-A001-042E-F16E-BE640805B5F6}"/>
              </a:ext>
            </a:extLst>
          </p:cNvPr>
          <p:cNvSpPr txBox="1"/>
          <p:nvPr/>
        </p:nvSpPr>
        <p:spPr>
          <a:xfrm>
            <a:off x="8092743" y="2622083"/>
            <a:ext cx="5581934" cy="2985433"/>
          </a:xfrm>
          <a:prstGeom prst="rect">
            <a:avLst/>
          </a:prstGeom>
          <a:noFill/>
        </p:spPr>
        <p:txBody>
          <a:bodyPr wrap="square" rtlCol="0">
            <a:spAutoFit/>
          </a:bodyPr>
          <a:lstStyle/>
          <a:p>
            <a:pPr marL="0" marR="0" lvl="0" indent="0" algn="l" defTabSz="548613"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this an instruction issue?</a:t>
            </a:r>
          </a:p>
          <a:p>
            <a:pPr marL="891513" marR="0" lvl="1" indent="-342900" algn="l" defTabSz="548613"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Even if we have a High-Quality </a:t>
            </a:r>
            <a:r>
              <a:rPr lang="en-US" sz="2400">
                <a:solidFill>
                  <a:prstClr val="black"/>
                </a:solidFill>
                <a:latin typeface="Arial" panose="020B0604020202020204" pitchFamily="34" charset="0"/>
                <a:cs typeface="Arial" panose="020B0604020202020204" pitchFamily="34" charset="0"/>
              </a:rPr>
              <a:t>Instructional Materials (HQIM)</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are our teachers using </a:t>
            </a:r>
            <a:r>
              <a:rPr lang="en-US" sz="2400">
                <a:solidFill>
                  <a:prstClr val="black"/>
                </a:solidFill>
                <a:latin typeface="Arial" panose="020B0604020202020204" pitchFamily="34" charset="0"/>
                <a:cs typeface="Arial" panose="020B0604020202020204" pitchFamily="34" charset="0"/>
              </a:rPr>
              <a:t>them</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891513" marR="0" lvl="1" indent="-342900" algn="l" defTabSz="548613"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solidFill>
                  <a:prstClr val="black"/>
                </a:solidFill>
                <a:latin typeface="Arial" panose="020B0604020202020204" pitchFamily="34" charset="0"/>
                <a:cs typeface="Arial" panose="020B0604020202020204" pitchFamily="34" charset="0"/>
              </a:rPr>
              <a:t>What types of training and resources are needed to help with implementation of HQIM? </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014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3EDFD8B-123F-2A6A-83D1-7CBADC202B5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35</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11" name="Title 1">
            <a:extLst>
              <a:ext uri="{FF2B5EF4-FFF2-40B4-BE49-F238E27FC236}">
                <a16:creationId xmlns:a16="http://schemas.microsoft.com/office/drawing/2014/main" id="{B3BF2920-2D75-BEE7-7D63-08C2DFE9689E}"/>
              </a:ext>
            </a:extLst>
          </p:cNvPr>
          <p:cNvSpPr>
            <a:spLocks noGrp="1"/>
          </p:cNvSpPr>
          <p:nvPr>
            <p:ph type="title"/>
          </p:nvPr>
        </p:nvSpPr>
        <p:spPr>
          <a:xfrm>
            <a:off x="1042328" y="389574"/>
            <a:ext cx="13167360" cy="738664"/>
          </a:xfrm>
        </p:spPr>
        <p:txBody>
          <a:bodyPr/>
          <a:lstStyle/>
          <a:p>
            <a:r>
              <a:rPr lang="en-US" sz="4800"/>
              <a:t>Performance Indicators (Report Only)</a:t>
            </a:r>
          </a:p>
        </p:txBody>
      </p:sp>
      <p:pic>
        <p:nvPicPr>
          <p:cNvPr id="3" name="Picture 2">
            <a:extLst>
              <a:ext uri="{FF2B5EF4-FFF2-40B4-BE49-F238E27FC236}">
                <a16:creationId xmlns:a16="http://schemas.microsoft.com/office/drawing/2014/main" id="{ECF18987-50CF-AEE4-A1AF-09CC463CFCAE}"/>
              </a:ext>
            </a:extLst>
          </p:cNvPr>
          <p:cNvPicPr>
            <a:picLocks noChangeAspect="1"/>
          </p:cNvPicPr>
          <p:nvPr/>
        </p:nvPicPr>
        <p:blipFill rotWithShape="1">
          <a:blip r:embed="rId2"/>
          <a:srcRect t="23850"/>
          <a:stretch/>
        </p:blipFill>
        <p:spPr>
          <a:xfrm>
            <a:off x="423391" y="1630365"/>
            <a:ext cx="6456596" cy="532783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50AF098-3F02-CE07-AC68-3A7A855AEE7D}"/>
              </a:ext>
            </a:extLst>
          </p:cNvPr>
          <p:cNvPicPr>
            <a:picLocks noChangeAspect="1"/>
          </p:cNvPicPr>
          <p:nvPr/>
        </p:nvPicPr>
        <p:blipFill>
          <a:blip r:embed="rId3"/>
          <a:stretch>
            <a:fillRect/>
          </a:stretch>
        </p:blipFill>
        <p:spPr>
          <a:xfrm>
            <a:off x="8171371" y="2828925"/>
            <a:ext cx="5257800" cy="257175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DC00E8B-0A0B-1800-B3B5-DA7E8E755B2F}"/>
              </a:ext>
            </a:extLst>
          </p:cNvPr>
          <p:cNvSpPr txBox="1"/>
          <p:nvPr/>
        </p:nvSpPr>
        <p:spPr>
          <a:xfrm>
            <a:off x="7847237" y="5816713"/>
            <a:ext cx="5581934" cy="1061829"/>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1200"/>
              </a:spcAft>
              <a:buClrTx/>
              <a:buSzTx/>
              <a:buFontTx/>
              <a:buNone/>
              <a:tabLst/>
              <a:defRPr/>
            </a:pPr>
            <a:r>
              <a:rPr kumimoji="0" lang="en-US" sz="2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Chronic Absence rate can be found under the Gap Closing Component on the Report Card</a:t>
            </a:r>
          </a:p>
        </p:txBody>
      </p:sp>
      <p:sp>
        <p:nvSpPr>
          <p:cNvPr id="8" name="TextBox 7">
            <a:extLst>
              <a:ext uri="{FF2B5EF4-FFF2-40B4-BE49-F238E27FC236}">
                <a16:creationId xmlns:a16="http://schemas.microsoft.com/office/drawing/2014/main" id="{4F231BD9-171E-1813-2A7A-CEA992A4CAD4}"/>
              </a:ext>
            </a:extLst>
          </p:cNvPr>
          <p:cNvSpPr txBox="1"/>
          <p:nvPr/>
        </p:nvSpPr>
        <p:spPr>
          <a:xfrm>
            <a:off x="7437393" y="2073723"/>
            <a:ext cx="5581934" cy="415498"/>
          </a:xfrm>
          <a:prstGeom prst="rect">
            <a:avLst/>
          </a:prstGeom>
          <a:noFill/>
        </p:spPr>
        <p:txBody>
          <a:bodyPr wrap="square" rtlCol="0">
            <a:spAutoFit/>
          </a:bodyPr>
          <a:lstStyle/>
          <a:p>
            <a:pPr marL="0" marR="0" lvl="0" indent="0" algn="l" defTabSz="548613" rtl="0" eaLnBrk="1" fontAlgn="auto" latinLnBrk="0" hangingPunct="1">
              <a:lnSpc>
                <a:spcPct val="100000"/>
              </a:lnSpc>
              <a:spcBef>
                <a:spcPts val="0"/>
              </a:spcBef>
              <a:spcAft>
                <a:spcPts val="1200"/>
              </a:spcAft>
              <a:buClrTx/>
              <a:buSzTx/>
              <a:buFontTx/>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this a chronic absenteeism issue?</a:t>
            </a:r>
          </a:p>
        </p:txBody>
      </p:sp>
    </p:spTree>
    <p:extLst>
      <p:ext uri="{BB962C8B-B14F-4D97-AF65-F5344CB8AC3E}">
        <p14:creationId xmlns:p14="http://schemas.microsoft.com/office/powerpoint/2010/main" val="156720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FF8EFB8-2647-CB82-313D-D88621FB5E3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36</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731520" y="466181"/>
            <a:ext cx="13167360" cy="769441"/>
          </a:xfrm>
        </p:spPr>
        <p:txBody>
          <a:bodyPr/>
          <a:lstStyle/>
          <a:p>
            <a:r>
              <a:rPr lang="en-US"/>
              <a:t>Performance Indicators</a:t>
            </a:r>
          </a:p>
        </p:txBody>
      </p:sp>
      <p:sp>
        <p:nvSpPr>
          <p:cNvPr id="9" name="TextBox 8">
            <a:extLst>
              <a:ext uri="{FF2B5EF4-FFF2-40B4-BE49-F238E27FC236}">
                <a16:creationId xmlns:a16="http://schemas.microsoft.com/office/drawing/2014/main" id="{0D334339-D629-80D5-BEEB-131CAAAF0908}"/>
              </a:ext>
            </a:extLst>
          </p:cNvPr>
          <p:cNvSpPr txBox="1"/>
          <p:nvPr/>
        </p:nvSpPr>
        <p:spPr>
          <a:xfrm>
            <a:off x="5063646" y="1279753"/>
            <a:ext cx="5581934" cy="415498"/>
          </a:xfrm>
          <a:prstGeom prst="rect">
            <a:avLst/>
          </a:prstGeom>
          <a:noFill/>
        </p:spPr>
        <p:txBody>
          <a:bodyPr wrap="square" rtlCol="0">
            <a:spAutoFit/>
          </a:bodyPr>
          <a:lstStyle/>
          <a:p>
            <a:pPr marL="0" marR="0" lvl="0" indent="0" algn="l" defTabSz="548613" rtl="0" eaLnBrk="1" fontAlgn="auto" latinLnBrk="0" hangingPunct="1">
              <a:lnSpc>
                <a:spcPct val="100000"/>
              </a:lnSpc>
              <a:spcBef>
                <a:spcPts val="0"/>
              </a:spcBef>
              <a:spcAft>
                <a:spcPts val="1200"/>
              </a:spcAft>
              <a:buClrTx/>
              <a:buSzTx/>
              <a:buFontTx/>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this a chronic absenteeism issue?</a:t>
            </a:r>
          </a:p>
        </p:txBody>
      </p:sp>
      <p:pic>
        <p:nvPicPr>
          <p:cNvPr id="8" name="Picture 7">
            <a:hlinkClick r:id="rId3"/>
            <a:extLst>
              <a:ext uri="{FF2B5EF4-FFF2-40B4-BE49-F238E27FC236}">
                <a16:creationId xmlns:a16="http://schemas.microsoft.com/office/drawing/2014/main" id="{0E19B037-E3A4-D0BB-AB8C-9C1BBB327192}"/>
              </a:ext>
            </a:extLst>
          </p:cNvPr>
          <p:cNvPicPr>
            <a:picLocks noChangeAspect="1"/>
          </p:cNvPicPr>
          <p:nvPr/>
        </p:nvPicPr>
        <p:blipFill>
          <a:blip r:embed="rId4"/>
          <a:stretch>
            <a:fillRect/>
          </a:stretch>
        </p:blipFill>
        <p:spPr>
          <a:xfrm>
            <a:off x="968449" y="1881917"/>
            <a:ext cx="4811877" cy="5496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9AFA2E8F-FD2D-2634-A62E-FD31EAC685B8}"/>
              </a:ext>
            </a:extLst>
          </p:cNvPr>
          <p:cNvPicPr>
            <a:picLocks noChangeAspect="1"/>
          </p:cNvPicPr>
          <p:nvPr/>
        </p:nvPicPr>
        <p:blipFill>
          <a:blip r:embed="rId5"/>
          <a:stretch>
            <a:fillRect/>
          </a:stretch>
        </p:blipFill>
        <p:spPr>
          <a:xfrm>
            <a:off x="7111139" y="1881917"/>
            <a:ext cx="7068883" cy="5496781"/>
          </a:xfrm>
          <a:prstGeom prst="rect">
            <a:avLst/>
          </a:prstGeom>
        </p:spPr>
      </p:pic>
    </p:spTree>
    <p:extLst>
      <p:ext uri="{BB962C8B-B14F-4D97-AF65-F5344CB8AC3E}">
        <p14:creationId xmlns:p14="http://schemas.microsoft.com/office/powerpoint/2010/main" val="15289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ED16EC8-357D-A905-D754-B649E2DBACE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37</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grpSp>
        <p:nvGrpSpPr>
          <p:cNvPr id="9" name="Group 1">
            <a:extLst>
              <a:ext uri="{FF2B5EF4-FFF2-40B4-BE49-F238E27FC236}">
                <a16:creationId xmlns:a16="http://schemas.microsoft.com/office/drawing/2014/main" id="{166FEA5A-F661-45C4-9D63-DF5384BB93E6}"/>
              </a:ext>
              <a:ext uri="{C183D7F6-B498-43B3-948B-1728B52AA6E4}">
                <adec:decorative xmlns:adec="http://schemas.microsoft.com/office/drawing/2017/decorative" val="1"/>
              </a:ext>
            </a:extLst>
          </p:cNvPr>
          <p:cNvGrpSpPr/>
          <p:nvPr/>
        </p:nvGrpSpPr>
        <p:grpSpPr>
          <a:xfrm>
            <a:off x="731520" y="1672698"/>
            <a:ext cx="13166724" cy="4705142"/>
            <a:chOff x="457200" y="408429"/>
            <a:chExt cx="3611880" cy="4798796"/>
          </a:xfrm>
        </p:grpSpPr>
        <p:sp>
          <p:nvSpPr>
            <p:cNvPr id="10" name="Rectangle 1">
              <a:extLst>
                <a:ext uri="{FF2B5EF4-FFF2-40B4-BE49-F238E27FC236}">
                  <a16:creationId xmlns:a16="http://schemas.microsoft.com/office/drawing/2014/main" id="{0FC4FBE3-8E53-4269-A542-DE719A84B1A0}"/>
                </a:ext>
              </a:extLst>
            </p:cNvPr>
            <p:cNvSpPr/>
            <p:nvPr/>
          </p:nvSpPr>
          <p:spPr>
            <a:xfrm>
              <a:off x="457200" y="1426412"/>
              <a:ext cx="3611880" cy="3780813"/>
            </a:xfrm>
            <a:prstGeom prst="rect">
              <a:avLst/>
            </a:prstGeom>
            <a:solidFill>
              <a:schemeClr val="bg1">
                <a:lumMod val="95000"/>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457200" marR="0" lvl="0" indent="-457200" algn="l" defTabSz="68576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2"/>
                </a:rPr>
                <a:t>Examining proficiency trends in grade levels and subjects</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68576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Ohio Materials Matter Reviews</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68576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400">
                  <a:solidFill>
                    <a:prstClr val="black"/>
                  </a:solidFill>
                  <a:latin typeface="Arial" panose="020B0604020202020204" pitchFamily="34" charset="0"/>
                  <a:cs typeface="Arial" panose="020B0604020202020204" pitchFamily="34" charset="0"/>
                  <a:hlinkClick r:id="rId4"/>
                </a:rPr>
                <a:t>Ohio Curriculum Support Guide</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68576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5"/>
                </a:rPr>
                <a:t>Ohio’s Plan to Raise Literacy</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68576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6"/>
                </a:rPr>
                <a:t>Read Ohio</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68576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7"/>
                </a:rPr>
                <a:t>Ohio’s Attendance Guide</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685766"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8"/>
                </a:rPr>
                <a:t>Ohio Statewide Family Engagement Center</a:t>
              </a:r>
              <a:endPar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itle Rectangle 1">
              <a:extLst>
                <a:ext uri="{FF2B5EF4-FFF2-40B4-BE49-F238E27FC236}">
                  <a16:creationId xmlns:a16="http://schemas.microsoft.com/office/drawing/2014/main" id="{6DBF92B7-61A5-4CE0-B621-3C60BE92DB8E}"/>
                </a:ext>
              </a:extLst>
            </p:cNvPr>
            <p:cNvSpPr/>
            <p:nvPr/>
          </p:nvSpPr>
          <p:spPr>
            <a:xfrm>
              <a:off x="457200" y="408429"/>
              <a:ext cx="3611880" cy="1017981"/>
            </a:xfrm>
            <a:prstGeom prst="round2Same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Spend more time on…</a:t>
              </a:r>
            </a:p>
          </p:txBody>
        </p:sp>
      </p:grpSp>
      <p:sp>
        <p:nvSpPr>
          <p:cNvPr id="2" name="TextBox 1">
            <a:extLst>
              <a:ext uri="{FF2B5EF4-FFF2-40B4-BE49-F238E27FC236}">
                <a16:creationId xmlns:a16="http://schemas.microsoft.com/office/drawing/2014/main" id="{79C7DED8-D9C0-818A-0167-DCEDD4282FBA}"/>
              </a:ext>
            </a:extLst>
          </p:cNvPr>
          <p:cNvSpPr txBox="1"/>
          <p:nvPr/>
        </p:nvSpPr>
        <p:spPr>
          <a:xfrm>
            <a:off x="3789243" y="6629395"/>
            <a:ext cx="7051913" cy="738664"/>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1200"/>
              </a:spcAft>
              <a:buClrTx/>
              <a:buSzTx/>
              <a:buFontTx/>
              <a:buNone/>
              <a:tabLst/>
              <a:defRPr/>
            </a:pPr>
            <a:r>
              <a:rPr kumimoji="0" lang="en-US" sz="2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Think best instructional practices, effective interventions, and ways to get all students into complex texts</a:t>
            </a:r>
          </a:p>
        </p:txBody>
      </p:sp>
      <p:sp>
        <p:nvSpPr>
          <p:cNvPr id="14" name="Title 1">
            <a:extLst>
              <a:ext uri="{FF2B5EF4-FFF2-40B4-BE49-F238E27FC236}">
                <a16:creationId xmlns:a16="http://schemas.microsoft.com/office/drawing/2014/main" id="{DFCFF57C-B92A-8D91-0500-109787326C91}"/>
              </a:ext>
            </a:extLst>
          </p:cNvPr>
          <p:cNvSpPr>
            <a:spLocks noGrp="1"/>
          </p:cNvSpPr>
          <p:nvPr>
            <p:ph type="title"/>
          </p:nvPr>
        </p:nvSpPr>
        <p:spPr>
          <a:xfrm>
            <a:off x="731838" y="549275"/>
            <a:ext cx="13166725" cy="768350"/>
          </a:xfrm>
        </p:spPr>
        <p:txBody>
          <a:bodyPr/>
          <a:lstStyle/>
          <a:p>
            <a:r>
              <a:rPr lang="en-US"/>
              <a:t>Performance Index &amp; Indicators</a:t>
            </a:r>
          </a:p>
        </p:txBody>
      </p:sp>
      <p:pic>
        <p:nvPicPr>
          <p:cNvPr id="3" name="Picture 2">
            <a:extLst>
              <a:ext uri="{FF2B5EF4-FFF2-40B4-BE49-F238E27FC236}">
                <a16:creationId xmlns:a16="http://schemas.microsoft.com/office/drawing/2014/main" id="{D2C5B62C-3DD2-FA78-CC22-C69DD23B3A77}"/>
              </a:ext>
            </a:extLst>
          </p:cNvPr>
          <p:cNvPicPr>
            <a:picLocks noChangeAspect="1"/>
          </p:cNvPicPr>
          <p:nvPr/>
        </p:nvPicPr>
        <p:blipFill>
          <a:blip r:embed="rId9"/>
          <a:stretch>
            <a:fillRect/>
          </a:stretch>
        </p:blipFill>
        <p:spPr>
          <a:xfrm>
            <a:off x="-13648" y="-9037"/>
            <a:ext cx="2347163" cy="1517621"/>
          </a:xfrm>
          <a:prstGeom prst="rect">
            <a:avLst/>
          </a:prstGeom>
          <a:noFill/>
        </p:spPr>
      </p:pic>
      <p:sp>
        <p:nvSpPr>
          <p:cNvPr id="5" name="TextBox 23">
            <a:extLst>
              <a:ext uri="{FF2B5EF4-FFF2-40B4-BE49-F238E27FC236}">
                <a16:creationId xmlns:a16="http://schemas.microsoft.com/office/drawing/2014/main" id="{986F9AB1-F1FB-6155-1101-70816A7E7BFF}"/>
              </a:ext>
            </a:extLst>
          </p:cNvPr>
          <p:cNvSpPr txBox="1"/>
          <p:nvPr/>
        </p:nvSpPr>
        <p:spPr>
          <a:xfrm>
            <a:off x="144666" y="195111"/>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p>
        </p:txBody>
      </p:sp>
    </p:spTree>
    <p:extLst>
      <p:ext uri="{BB962C8B-B14F-4D97-AF65-F5344CB8AC3E}">
        <p14:creationId xmlns:p14="http://schemas.microsoft.com/office/powerpoint/2010/main" val="920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1765725-364B-F77A-8908-8BFB70396AD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38</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1061720" y="428056"/>
            <a:ext cx="13167360" cy="769441"/>
          </a:xfrm>
        </p:spPr>
        <p:txBody>
          <a:bodyPr/>
          <a:lstStyle/>
          <a:p>
            <a:r>
              <a:rPr lang="en-US"/>
              <a:t>Performance Index &amp; Indicators</a:t>
            </a:r>
          </a:p>
        </p:txBody>
      </p:sp>
      <p:pic>
        <p:nvPicPr>
          <p:cNvPr id="2" name="Picture 1">
            <a:extLst>
              <a:ext uri="{FF2B5EF4-FFF2-40B4-BE49-F238E27FC236}">
                <a16:creationId xmlns:a16="http://schemas.microsoft.com/office/drawing/2014/main" id="{83C3C8C7-4647-A7F3-CD3D-98D1C265BAE5}"/>
              </a:ext>
            </a:extLst>
          </p:cNvPr>
          <p:cNvPicPr>
            <a:picLocks noChangeAspect="1"/>
          </p:cNvPicPr>
          <p:nvPr/>
        </p:nvPicPr>
        <p:blipFill>
          <a:blip r:embed="rId2"/>
          <a:stretch>
            <a:fillRect/>
          </a:stretch>
        </p:blipFill>
        <p:spPr>
          <a:xfrm>
            <a:off x="-13648" y="-9037"/>
            <a:ext cx="2347163" cy="1517621"/>
          </a:xfrm>
          <a:prstGeom prst="rect">
            <a:avLst/>
          </a:prstGeom>
          <a:noFill/>
        </p:spPr>
      </p:pic>
      <p:sp>
        <p:nvSpPr>
          <p:cNvPr id="7" name="TextBox 23">
            <a:extLst>
              <a:ext uri="{FF2B5EF4-FFF2-40B4-BE49-F238E27FC236}">
                <a16:creationId xmlns:a16="http://schemas.microsoft.com/office/drawing/2014/main" id="{B86DFC48-D87A-3645-EF05-4320774BFBB1}"/>
              </a:ext>
            </a:extLst>
          </p:cNvPr>
          <p:cNvSpPr txBox="1"/>
          <p:nvPr/>
        </p:nvSpPr>
        <p:spPr>
          <a:xfrm>
            <a:off x="144666" y="195111"/>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p>
        </p:txBody>
      </p:sp>
      <p:sp>
        <p:nvSpPr>
          <p:cNvPr id="11" name="TextBox 10">
            <a:extLst>
              <a:ext uri="{FF2B5EF4-FFF2-40B4-BE49-F238E27FC236}">
                <a16:creationId xmlns:a16="http://schemas.microsoft.com/office/drawing/2014/main" id="{95724D96-4BDC-FE01-4F88-4AA6E8084345}"/>
              </a:ext>
            </a:extLst>
          </p:cNvPr>
          <p:cNvSpPr txBox="1"/>
          <p:nvPr/>
        </p:nvSpPr>
        <p:spPr>
          <a:xfrm>
            <a:off x="4524233" y="1222693"/>
            <a:ext cx="5581934" cy="415498"/>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1200"/>
              </a:spcAft>
              <a:buClrTx/>
              <a:buSzTx/>
              <a:buFontTx/>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Follow the research and evidence!</a:t>
            </a:r>
          </a:p>
        </p:txBody>
      </p:sp>
      <p:sp>
        <p:nvSpPr>
          <p:cNvPr id="5" name="TextBox 3">
            <a:extLst>
              <a:ext uri="{FF2B5EF4-FFF2-40B4-BE49-F238E27FC236}">
                <a16:creationId xmlns:a16="http://schemas.microsoft.com/office/drawing/2014/main" id="{501360A4-7039-8A6A-F12B-A9A1FA32A811}"/>
              </a:ext>
            </a:extLst>
          </p:cNvPr>
          <p:cNvSpPr txBox="1"/>
          <p:nvPr/>
        </p:nvSpPr>
        <p:spPr>
          <a:xfrm>
            <a:off x="465827" y="1744448"/>
            <a:ext cx="13590832" cy="5544788"/>
          </a:xfrm>
          <a:prstGeom prst="rect">
            <a:avLst/>
          </a:prstGeom>
        </p:spPr>
        <p:txBody>
          <a:bodyPr wrap="square" lIns="0" tIns="0" rIns="0" bIns="0" rtlCol="0" anchor="t">
            <a:spAutoFit/>
          </a:bodyPr>
          <a:lstStyle/>
          <a:p>
            <a:pPr marL="905259" marR="0" lvl="1" indent="-594360" algn="l" defTabSz="731520" rtl="0" eaLnBrk="1" fontAlgn="auto" latinLnBrk="0" hangingPunct="1">
              <a:lnSpc>
                <a:spcPts val="4032"/>
              </a:lnSpc>
              <a:spcBef>
                <a:spcPts val="0"/>
              </a:spcBef>
              <a:spcAft>
                <a:spcPts val="0"/>
              </a:spcAft>
              <a:buClrTx/>
              <a:buSzTx/>
              <a:buFont typeface="+mj-lt"/>
              <a:buAutoNum type="arabicPeriod"/>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Performance Index</a:t>
            </a:r>
          </a:p>
          <a:p>
            <a:pPr marL="1453871" marR="0" lvl="2" indent="-594360" algn="l" defTabSz="731520"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Subject and/or grade level acceleration</a:t>
            </a:r>
          </a:p>
          <a:p>
            <a:pPr marL="1453871" marR="0" lvl="2" indent="-594360" algn="l" defTabSz="731520"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Untested Students</a:t>
            </a:r>
          </a:p>
          <a:p>
            <a:pPr marL="1453871" marR="0" lvl="2" indent="-594360" algn="l" defTabSz="731520"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 Limited/Basic</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905259" marR="0" lvl="1" indent="-594360" algn="l" defTabSz="731520" rtl="0" eaLnBrk="1" fontAlgn="auto" latinLnBrk="0" hangingPunct="1">
              <a:lnSpc>
                <a:spcPts val="4032"/>
              </a:lnSpc>
              <a:spcBef>
                <a:spcPts val="1800"/>
              </a:spcBef>
              <a:spcAft>
                <a:spcPts val="0"/>
              </a:spcAft>
              <a:buClrTx/>
              <a:buSzTx/>
              <a:buFont typeface="+mj-lt"/>
              <a:buAutoNum type="arabicPeriod"/>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Performance Indicators </a:t>
            </a:r>
          </a:p>
          <a:p>
            <a:pPr marL="1499619" marR="0" lvl="3" indent="-457200" algn="l" defTabSz="731520"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How is Tier 1/core across the board? Are we at 80% or higher? </a:t>
            </a:r>
          </a:p>
          <a:p>
            <a:pPr marL="1499619" marR="0" lvl="3" indent="-457200" algn="l" defTabSz="731520"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it a curriculum</a:t>
            </a:r>
            <a:r>
              <a:rPr lang="en-US" sz="2800">
                <a:solidFill>
                  <a:srgbClr val="000000"/>
                </a:solidFill>
                <a:latin typeface="Arial" panose="020B0604020202020204" pitchFamily="34" charset="0"/>
                <a:cs typeface="Arial" panose="020B0604020202020204" pitchFamily="34" charset="0"/>
              </a:rPr>
              <a:t> </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issue</a:t>
            </a:r>
            <a:r>
              <a:rPr lang="en-US" sz="2800">
                <a:solidFill>
                  <a:srgbClr val="000000"/>
                </a:solidFill>
                <a:latin typeface="Arial" panose="020B0604020202020204" pitchFamily="34" charset="0"/>
                <a:cs typeface="Arial" panose="020B0604020202020204" pitchFamily="34" charset="0"/>
              </a:rPr>
              <a:t>? Instruction? C</a:t>
            </a:r>
            <a:r>
              <a:rPr kumimoji="0" lang="en-US" sz="28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hronic</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absenteeism? </a:t>
            </a:r>
            <a:r>
              <a:rPr lang="en-US" sz="2800">
                <a:solidFill>
                  <a:srgbClr val="000000"/>
                </a:solidFill>
                <a:latin typeface="Arial" panose="020B0604020202020204" pitchFamily="34" charset="0"/>
                <a:cs typeface="Arial" panose="020B0604020202020204" pitchFamily="34" charset="0"/>
              </a:rPr>
              <a:t>Combination? Something else? </a:t>
            </a:r>
          </a:p>
          <a:p>
            <a:pPr marL="1499619" marR="0" lvl="3" indent="-457200" algn="l" defTabSz="731520"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trends do we notice across grade levels?</a:t>
            </a:r>
          </a:p>
          <a:p>
            <a:pPr marL="905259" marR="0" lvl="1" indent="-594360" algn="l" defTabSz="731520" rtl="0" eaLnBrk="1" fontAlgn="auto" latinLnBrk="0" hangingPunct="1">
              <a:lnSpc>
                <a:spcPts val="4032"/>
              </a:lnSpc>
              <a:spcBef>
                <a:spcPts val="1800"/>
              </a:spcBef>
              <a:spcAft>
                <a:spcPts val="0"/>
              </a:spcAft>
              <a:buClrTx/>
              <a:buSzTx/>
              <a:buFont typeface="+mj-lt"/>
              <a:buAutoNum type="arabicPeriod" startAt="3"/>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EMIS</a:t>
            </a:r>
          </a:p>
        </p:txBody>
      </p:sp>
    </p:spTree>
    <p:extLst>
      <p:ext uri="{BB962C8B-B14F-4D97-AF65-F5344CB8AC3E}">
        <p14:creationId xmlns:p14="http://schemas.microsoft.com/office/powerpoint/2010/main" val="90084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F4E6A5-89BF-30F3-2CE9-3D8D959E6E9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660B7E7-511B-FF9D-5BB3-8D8DCD71D289}"/>
              </a:ext>
            </a:extLst>
          </p:cNvPr>
          <p:cNvSpPr>
            <a:spLocks noGrp="1"/>
          </p:cNvSpPr>
          <p:nvPr>
            <p:ph type="title"/>
          </p:nvPr>
        </p:nvSpPr>
        <p:spPr>
          <a:xfrm>
            <a:off x="731520" y="548643"/>
            <a:ext cx="13167360" cy="2308324"/>
          </a:xfrm>
        </p:spPr>
        <p:txBody>
          <a:bodyPr/>
          <a:lstStyle/>
          <a:p>
            <a:r>
              <a:rPr lang="en-US"/>
              <a:t>Padlet Questions:</a:t>
            </a:r>
            <a:br>
              <a:rPr lang="en-US"/>
            </a:br>
            <a:r>
              <a:rPr lang="en-US"/>
              <a:t>Achievement Component</a:t>
            </a:r>
            <a:br>
              <a:rPr lang="en-US"/>
            </a:br>
            <a:endParaRPr lang="en-US"/>
          </a:p>
        </p:txBody>
      </p:sp>
      <p:sp>
        <p:nvSpPr>
          <p:cNvPr id="4" name="Slide Number Placeholder 3">
            <a:extLst>
              <a:ext uri="{FF2B5EF4-FFF2-40B4-BE49-F238E27FC236}">
                <a16:creationId xmlns:a16="http://schemas.microsoft.com/office/drawing/2014/main" id="{C71E98C6-9FA9-2753-9BE8-A515CFB0015E}"/>
              </a:ext>
            </a:extLst>
          </p:cNvPr>
          <p:cNvSpPr>
            <a:spLocks noGrp="1"/>
          </p:cNvSpPr>
          <p:nvPr>
            <p:ph type="sldNum" sz="quarter" idx="12"/>
          </p:nvPr>
        </p:nvSpPr>
        <p:spPr/>
        <p:txBody>
          <a:bodyPr/>
          <a:lstStyle/>
          <a:p>
            <a:fld id="{6BA907D1-9C08-47F3-B047-6197268ACA7D}" type="slidenum">
              <a:rPr lang="en-US" smtClean="0"/>
              <a:pPr/>
              <a:t>39</a:t>
            </a:fld>
            <a:endParaRPr lang="en-US"/>
          </a:p>
        </p:txBody>
      </p:sp>
      <p:pic>
        <p:nvPicPr>
          <p:cNvPr id="5" name="Picture 4" descr="A qr code with a black and white background&#10;&#10;Description automatically generated">
            <a:extLst>
              <a:ext uri="{FF2B5EF4-FFF2-40B4-BE49-F238E27FC236}">
                <a16:creationId xmlns:a16="http://schemas.microsoft.com/office/drawing/2014/main" id="{874341C7-1152-E1BD-EC5D-D8614401A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512" y="2676526"/>
            <a:ext cx="3438526" cy="3438526"/>
          </a:xfrm>
          <a:prstGeom prst="rect">
            <a:avLst/>
          </a:prstGeom>
        </p:spPr>
      </p:pic>
    </p:spTree>
    <p:extLst>
      <p:ext uri="{BB962C8B-B14F-4D97-AF65-F5344CB8AC3E}">
        <p14:creationId xmlns:p14="http://schemas.microsoft.com/office/powerpoint/2010/main" val="25646780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44B27E9-80DE-CD41-736E-CB48D13B17D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E8B99F2-C703-7CA3-8B60-C1E7303A49D6}"/>
              </a:ext>
            </a:extLst>
          </p:cNvPr>
          <p:cNvSpPr>
            <a:spLocks noGrp="1"/>
          </p:cNvSpPr>
          <p:nvPr>
            <p:ph type="title"/>
          </p:nvPr>
        </p:nvSpPr>
        <p:spPr/>
        <p:txBody>
          <a:bodyPr/>
          <a:lstStyle/>
          <a:p>
            <a:r>
              <a:rPr lang="en-US"/>
              <a:t>Goals of this Webinar</a:t>
            </a:r>
          </a:p>
        </p:txBody>
      </p:sp>
      <p:sp>
        <p:nvSpPr>
          <p:cNvPr id="3" name="Content Placeholder 2">
            <a:extLst>
              <a:ext uri="{FF2B5EF4-FFF2-40B4-BE49-F238E27FC236}">
                <a16:creationId xmlns:a16="http://schemas.microsoft.com/office/drawing/2014/main" id="{E650C33E-9D55-A6A2-8922-3631FCC450E4}"/>
              </a:ext>
            </a:extLst>
          </p:cNvPr>
          <p:cNvSpPr>
            <a:spLocks noGrp="1"/>
          </p:cNvSpPr>
          <p:nvPr>
            <p:ph idx="1"/>
          </p:nvPr>
        </p:nvSpPr>
        <p:spPr>
          <a:xfrm>
            <a:off x="731520" y="1797107"/>
            <a:ext cx="13167360" cy="5431156"/>
          </a:xfrm>
        </p:spPr>
        <p:txBody>
          <a:bodyPr/>
          <a:lstStyle/>
          <a:p>
            <a:pPr>
              <a:spcBef>
                <a:spcPts val="1800"/>
              </a:spcBef>
              <a:spcAft>
                <a:spcPts val="1800"/>
              </a:spcAft>
            </a:pPr>
            <a:r>
              <a:rPr lang="en-US" sz="3600" b="1" i="0">
                <a:solidFill>
                  <a:srgbClr val="111111"/>
                </a:solidFill>
                <a:effectLst/>
                <a:latin typeface="Arial" panose="020B0604020202020204" pitchFamily="34" charset="0"/>
                <a:cs typeface="Arial" panose="020B0604020202020204" pitchFamily="34" charset="0"/>
              </a:rPr>
              <a:t>Explaining</a:t>
            </a:r>
            <a:r>
              <a:rPr lang="en-US" sz="3600" b="0" i="0">
                <a:solidFill>
                  <a:srgbClr val="111111"/>
                </a:solidFill>
                <a:effectLst/>
                <a:latin typeface="Arial" panose="020B0604020202020204" pitchFamily="34" charset="0"/>
                <a:cs typeface="Arial" panose="020B0604020202020204" pitchFamily="34" charset="0"/>
              </a:rPr>
              <a:t> how state report cards are calculated and what they measure</a:t>
            </a:r>
          </a:p>
          <a:p>
            <a:pPr>
              <a:spcBef>
                <a:spcPts val="1800"/>
              </a:spcBef>
              <a:spcAft>
                <a:spcPts val="1800"/>
              </a:spcAft>
            </a:pPr>
            <a:r>
              <a:rPr lang="en-US" sz="3600" b="1" i="0">
                <a:solidFill>
                  <a:srgbClr val="111111"/>
                </a:solidFill>
                <a:effectLst/>
                <a:latin typeface="Arial" panose="020B0604020202020204" pitchFamily="34" charset="0"/>
                <a:cs typeface="Arial" panose="020B0604020202020204" pitchFamily="34" charset="0"/>
              </a:rPr>
              <a:t>Highlighting </a:t>
            </a:r>
            <a:r>
              <a:rPr lang="en-US" sz="3600" b="0" i="0">
                <a:solidFill>
                  <a:srgbClr val="111111"/>
                </a:solidFill>
                <a:effectLst/>
                <a:latin typeface="Arial" panose="020B0604020202020204" pitchFamily="34" charset="0"/>
                <a:cs typeface="Arial" panose="020B0604020202020204" pitchFamily="34" charset="0"/>
              </a:rPr>
              <a:t>best practices and strategies for using state report card data to drive improvement</a:t>
            </a:r>
          </a:p>
          <a:p>
            <a:pPr>
              <a:spcBef>
                <a:spcPts val="1800"/>
              </a:spcBef>
              <a:spcAft>
                <a:spcPts val="1800"/>
              </a:spcAft>
            </a:pPr>
            <a:r>
              <a:rPr lang="en-US" sz="3600" b="1" i="0">
                <a:solidFill>
                  <a:srgbClr val="111111"/>
                </a:solidFill>
                <a:effectLst/>
                <a:latin typeface="Arial" panose="020B0604020202020204" pitchFamily="34" charset="0"/>
                <a:cs typeface="Arial" panose="020B0604020202020204" pitchFamily="34" charset="0"/>
              </a:rPr>
              <a:t>Providing</a:t>
            </a:r>
            <a:r>
              <a:rPr lang="en-US" sz="3600" b="0" i="0">
                <a:solidFill>
                  <a:srgbClr val="111111"/>
                </a:solidFill>
                <a:effectLst/>
                <a:latin typeface="Arial" panose="020B0604020202020204" pitchFamily="34" charset="0"/>
                <a:cs typeface="Arial" panose="020B0604020202020204" pitchFamily="34" charset="0"/>
              </a:rPr>
              <a:t> resources and tools for accessing and analyzing state report card data</a:t>
            </a:r>
            <a:endParaRPr lang="en-US" sz="36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9413591-CE96-5399-33CD-84C0DB96E7AE}"/>
              </a:ext>
            </a:extLst>
          </p:cNvPr>
          <p:cNvSpPr>
            <a:spLocks noGrp="1"/>
          </p:cNvSpPr>
          <p:nvPr>
            <p:ph type="sldNum" sz="quarter" idx="12"/>
          </p:nvPr>
        </p:nvSpPr>
        <p:spPr/>
        <p:txBody>
          <a:bodyPr/>
          <a:lstStyle/>
          <a:p>
            <a:fld id="{6BA907D1-9C08-47F3-B047-6197268ACA7D}" type="slidenum">
              <a:rPr lang="en-US" smtClean="0"/>
              <a:pPr/>
              <a:t>4</a:t>
            </a:fld>
            <a:endParaRPr lang="en-US"/>
          </a:p>
        </p:txBody>
      </p:sp>
    </p:spTree>
    <p:extLst>
      <p:ext uri="{BB962C8B-B14F-4D97-AF65-F5344CB8AC3E}">
        <p14:creationId xmlns:p14="http://schemas.microsoft.com/office/powerpoint/2010/main" val="155342219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55631A7-6CB9-46D8-74CC-B20FA15AACC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7E07FC32-243E-4052-A720-8226911D184B}"/>
              </a:ext>
            </a:extLst>
          </p:cNvPr>
          <p:cNvSpPr>
            <a:spLocks noGrp="1"/>
          </p:cNvSpPr>
          <p:nvPr>
            <p:ph type="title"/>
          </p:nvPr>
        </p:nvSpPr>
        <p:spPr>
          <a:xfrm>
            <a:off x="0" y="294195"/>
            <a:ext cx="14630400" cy="769441"/>
          </a:xfrm>
          <a:solidFill>
            <a:schemeClr val="accent1"/>
          </a:solidFill>
          <a:ln>
            <a:solidFill>
              <a:schemeClr val="accent1"/>
            </a:solidFill>
          </a:ln>
        </p:spPr>
        <p:txBody>
          <a:bodyPr/>
          <a:lstStyle/>
          <a:p>
            <a:r>
              <a:rPr lang="en-US">
                <a:solidFill>
                  <a:schemeClr val="bg1"/>
                </a:solidFill>
              </a:rPr>
              <a:t>Overview of 2022-2023 Report Cards</a:t>
            </a:r>
          </a:p>
        </p:txBody>
      </p:sp>
      <p:sp>
        <p:nvSpPr>
          <p:cNvPr id="4" name="Slide Number Placeholder 3">
            <a:extLst>
              <a:ext uri="{FF2B5EF4-FFF2-40B4-BE49-F238E27FC236}">
                <a16:creationId xmlns:a16="http://schemas.microsoft.com/office/drawing/2014/main" id="{486692EA-27E9-4688-ADCB-B0F6E2BC86CF}"/>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6BA907D1-9C08-47F3-B047-6197268ACA7D}"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40</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AB19642-5DDC-4A92-896D-F532F210F867}"/>
              </a:ext>
            </a:extLst>
          </p:cNvPr>
          <p:cNvSpPr txBox="1"/>
          <p:nvPr/>
        </p:nvSpPr>
        <p:spPr>
          <a:xfrm>
            <a:off x="214778" y="1249373"/>
            <a:ext cx="14200844" cy="6256199"/>
          </a:xfrm>
          <a:prstGeom prst="rect">
            <a:avLst/>
          </a:prstGeom>
          <a:noFill/>
        </p:spPr>
        <p:txBody>
          <a:bodyPr wrap="square" lIns="91440" tIns="45720" rIns="91440" bIns="45720" anchor="t">
            <a:noAutofit/>
          </a:bodyPr>
          <a:lstStyle/>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 </a:t>
            </a: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endParaRPr>
          </a:p>
          <a:p>
            <a:pPr marL="0" marR="0" lvl="0" indent="0" algn="l" defTabSz="548613"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schemeClr val="bg1">
                  <a:lumMod val="65000"/>
                </a:schemeClr>
              </a:solidFill>
              <a:effectLst/>
              <a:uLnTx/>
              <a:uFillTx/>
              <a:latin typeface="Arial"/>
              <a:ea typeface="Yu Mincho"/>
              <a:cs typeface="Arial"/>
            </a:endParaRPr>
          </a:p>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chemeClr val="bg1">
                    <a:lumMod val="65000"/>
                  </a:schemeClr>
                </a:solidFill>
                <a:effectLst/>
                <a:uLnTx/>
                <a:uFillTx/>
                <a:latin typeface="Arial"/>
                <a:ea typeface="Yu Mincho"/>
                <a:cs typeface="Arial"/>
              </a:rPr>
              <a:t>Overall Rating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half-star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Five Rated Components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full-star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Achievement Component </a:t>
            </a:r>
          </a:p>
          <a:p>
            <a:pPr marL="1440125" lvl="2" indent="-342900">
              <a:spcAft>
                <a:spcPts val="600"/>
              </a:spcAft>
              <a:buFont typeface="Wingdings" panose="05000000000000000000" pitchFamily="2" charset="2"/>
              <a:buChar char="Ø"/>
            </a:pPr>
            <a:r>
              <a:rPr lang="en-US" sz="2800" b="1">
                <a:ln w="0"/>
                <a:solidFill>
                  <a:srgbClr val="4F81BD"/>
                </a:solidFill>
                <a:effectLst>
                  <a:outerShdw blurRad="38100" dist="25400" dir="5400000" algn="ctr" rotWithShape="0">
                    <a:srgbClr val="6E747A">
                      <a:alpha val="43000"/>
                    </a:srgbClr>
                  </a:outerShdw>
                </a:effectLst>
                <a:latin typeface="Arial"/>
                <a:ea typeface="Yu Mincho"/>
                <a:cs typeface="Arial"/>
              </a:rPr>
              <a:t>Progress Component </a:t>
            </a:r>
          </a:p>
          <a:p>
            <a:pPr marL="1440125" marR="0" lvl="2" indent="-342900" algn="l" defTabSz="548613"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Gap Closing Component </a:t>
            </a:r>
          </a:p>
          <a:p>
            <a:pPr marL="1440125" marR="0" lvl="2" indent="-342900" algn="l" defTabSz="548613"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Early Literacy Component  </a:t>
            </a:r>
          </a:p>
          <a:p>
            <a:pPr marL="1440125" marR="0" lvl="2" indent="-342900" algn="l" defTabSz="548613"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Graduation Component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College, Career, Workforce and Military Readiness Component –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REPORT ONLY</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Additional</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 Report-Only Data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is found within many of the components</a:t>
            </a:r>
          </a:p>
        </p:txBody>
      </p:sp>
    </p:spTree>
    <p:extLst>
      <p:ext uri="{BB962C8B-B14F-4D97-AF65-F5344CB8AC3E}">
        <p14:creationId xmlns:p14="http://schemas.microsoft.com/office/powerpoint/2010/main" val="48394449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8FE596CB-957D-68A5-A9BB-788E5D03D50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41</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3" name="Picture 2" descr="Students in a classroom.">
            <a:extLst>
              <a:ext uri="{FF2B5EF4-FFF2-40B4-BE49-F238E27FC236}">
                <a16:creationId xmlns:a16="http://schemas.microsoft.com/office/drawing/2014/main" id="{6826BE52-CE3A-4BA7-BF58-CD2FB4C27FF0}"/>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a:stretch/>
        </p:blipFill>
        <p:spPr>
          <a:xfrm>
            <a:off x="-51227" y="-174812"/>
            <a:ext cx="14719322" cy="7727641"/>
          </a:xfrm>
          <a:prstGeom prst="rect">
            <a:avLst/>
          </a:prstGeom>
          <a:solidFill>
            <a:srgbClr val="535151"/>
          </a:solidFill>
        </p:spPr>
      </p:pic>
      <p:sp>
        <p:nvSpPr>
          <p:cNvPr id="5" name="Title 1">
            <a:extLst>
              <a:ext uri="{FF2B5EF4-FFF2-40B4-BE49-F238E27FC236}">
                <a16:creationId xmlns:a16="http://schemas.microsoft.com/office/drawing/2014/main" id="{3744769D-994A-4A4E-871B-350266BED0FD}"/>
              </a:ext>
            </a:extLst>
          </p:cNvPr>
          <p:cNvSpPr>
            <a:spLocks noGrp="1"/>
          </p:cNvSpPr>
          <p:nvPr>
            <p:ph type="title"/>
          </p:nvPr>
        </p:nvSpPr>
        <p:spPr>
          <a:xfrm>
            <a:off x="-88923" y="548643"/>
            <a:ext cx="14853793" cy="769441"/>
          </a:xfrm>
          <a:solidFill>
            <a:srgbClr val="3C7BA9">
              <a:alpha val="88000"/>
            </a:srgbClr>
          </a:solidFill>
        </p:spPr>
        <p:txBody>
          <a:bodyPr vert="horz" wrap="square" lIns="0" tIns="0" rIns="0" bIns="0" rtlCol="0" anchor="ctr" anchorCtr="0">
            <a:spAutoFit/>
          </a:bodyPr>
          <a:lstStyle/>
          <a:p>
            <a:pPr defTabSz="457200"/>
            <a:r>
              <a:rPr lang="en-US">
                <a:solidFill>
                  <a:schemeClr val="bg1"/>
                </a:solidFill>
              </a:rPr>
              <a:t>Progress Component</a:t>
            </a:r>
          </a:p>
        </p:txBody>
      </p:sp>
      <p:sp>
        <p:nvSpPr>
          <p:cNvPr id="6" name="Rounded Rectangle 3">
            <a:extLst>
              <a:ext uri="{FF2B5EF4-FFF2-40B4-BE49-F238E27FC236}">
                <a16:creationId xmlns:a16="http://schemas.microsoft.com/office/drawing/2014/main" id="{FD63724E-3A9D-408B-912B-F3369B203E68}"/>
              </a:ext>
              <a:ext uri="{C183D7F6-B498-43B3-948B-1728B52AA6E4}">
                <adec:decorative xmlns:adec="http://schemas.microsoft.com/office/drawing/2017/decorative" val="1"/>
              </a:ext>
            </a:extLst>
          </p:cNvPr>
          <p:cNvSpPr/>
          <p:nvPr/>
        </p:nvSpPr>
        <p:spPr>
          <a:xfrm>
            <a:off x="10185313"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117475" algn="ctr" defTabSz="548613"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a:ea typeface="+mn-ea"/>
              <a:cs typeface="Arial"/>
            </a:endParaRPr>
          </a:p>
          <a:p>
            <a:pPr marL="0" marR="0" lvl="0" indent="-117475" algn="ctr" defTabSz="54861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Arial"/>
              </a:rPr>
              <a:t>Now what do we do?</a:t>
            </a:r>
          </a:p>
        </p:txBody>
      </p:sp>
      <p:sp>
        <p:nvSpPr>
          <p:cNvPr id="7" name="Rounded Rectangle 2">
            <a:extLst>
              <a:ext uri="{FF2B5EF4-FFF2-40B4-BE49-F238E27FC236}">
                <a16:creationId xmlns:a16="http://schemas.microsoft.com/office/drawing/2014/main" id="{DBEC4A27-B9FB-40A1-B137-EB23A9A1BEFB}"/>
              </a:ext>
              <a:ext uri="{C183D7F6-B498-43B3-948B-1728B52AA6E4}">
                <adec:decorative xmlns:adec="http://schemas.microsoft.com/office/drawing/2017/decorative" val="1"/>
              </a:ext>
            </a:extLst>
          </p:cNvPr>
          <p:cNvSpPr/>
          <p:nvPr/>
        </p:nvSpPr>
        <p:spPr>
          <a:xfrm>
            <a:off x="5458416"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228600" marR="0" lvl="0" indent="-228600" algn="ctr" defTabSz="54861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ctr" defTabSz="54861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 does the data tell us?</a:t>
            </a: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8" name="Rounded Rectangle 1">
            <a:extLst>
              <a:ext uri="{FF2B5EF4-FFF2-40B4-BE49-F238E27FC236}">
                <a16:creationId xmlns:a16="http://schemas.microsoft.com/office/drawing/2014/main" id="{A5227F56-2ADC-446A-B6D8-0CC59A697025}"/>
              </a:ext>
              <a:ext uri="{C183D7F6-B498-43B3-948B-1728B52AA6E4}">
                <adec:decorative xmlns:adec="http://schemas.microsoft.com/office/drawing/2017/decorative" val="1"/>
              </a:ext>
            </a:extLst>
          </p:cNvPr>
          <p:cNvSpPr/>
          <p:nvPr/>
        </p:nvSpPr>
        <p:spPr>
          <a:xfrm>
            <a:off x="731520"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117475" algn="ctr" defTabSz="54861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Arial"/>
              </a:rPr>
              <a:t>Here’s the data.</a:t>
            </a:r>
          </a:p>
        </p:txBody>
      </p:sp>
      <p:grpSp>
        <p:nvGrpSpPr>
          <p:cNvPr id="2" name="Group 11">
            <a:extLst>
              <a:ext uri="{FF2B5EF4-FFF2-40B4-BE49-F238E27FC236}">
                <a16:creationId xmlns:a16="http://schemas.microsoft.com/office/drawing/2014/main" id="{CB0694F2-A9DE-E521-691B-F8C3AD0B0DD3}"/>
              </a:ext>
            </a:extLst>
          </p:cNvPr>
          <p:cNvGrpSpPr/>
          <p:nvPr/>
        </p:nvGrpSpPr>
        <p:grpSpPr>
          <a:xfrm>
            <a:off x="731519" y="3930555"/>
            <a:ext cx="3727331" cy="1191443"/>
            <a:chOff x="0" y="0"/>
            <a:chExt cx="1323894" cy="532423"/>
          </a:xfrm>
        </p:grpSpPr>
        <p:sp>
          <p:nvSpPr>
            <p:cNvPr id="9" name="Freeform 12">
              <a:extLst>
                <a:ext uri="{FF2B5EF4-FFF2-40B4-BE49-F238E27FC236}">
                  <a16:creationId xmlns:a16="http://schemas.microsoft.com/office/drawing/2014/main" id="{7061446D-5C91-957B-F63B-6986365CD63A}"/>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3">
              <a:extLst>
                <a:ext uri="{FF2B5EF4-FFF2-40B4-BE49-F238E27FC236}">
                  <a16:creationId xmlns:a16="http://schemas.microsoft.com/office/drawing/2014/main" id="{95E4E518-D7FA-A282-B142-D40A0870F0C4}"/>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EC5D2DA1-313C-ECC4-FE0F-A31F9EB354AF}"/>
              </a:ext>
            </a:extLst>
          </p:cNvPr>
          <p:cNvGrpSpPr/>
          <p:nvPr/>
        </p:nvGrpSpPr>
        <p:grpSpPr>
          <a:xfrm>
            <a:off x="5461915" y="3902160"/>
            <a:ext cx="3720333" cy="1904123"/>
            <a:chOff x="0" y="-38100"/>
            <a:chExt cx="1323894" cy="850900"/>
          </a:xfrm>
        </p:grpSpPr>
        <p:sp>
          <p:nvSpPr>
            <p:cNvPr id="12" name="Freeform 12">
              <a:extLst>
                <a:ext uri="{FF2B5EF4-FFF2-40B4-BE49-F238E27FC236}">
                  <a16:creationId xmlns:a16="http://schemas.microsoft.com/office/drawing/2014/main" id="{40221866-7532-6864-18F9-93CAA5E381F2}"/>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3F8B0A74-6ADE-AE5B-430E-212A77DECDB5}"/>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1">
            <a:extLst>
              <a:ext uri="{FF2B5EF4-FFF2-40B4-BE49-F238E27FC236}">
                <a16:creationId xmlns:a16="http://schemas.microsoft.com/office/drawing/2014/main" id="{482C08BE-DA3A-6213-CF78-270BDDFA425C}"/>
              </a:ext>
            </a:extLst>
          </p:cNvPr>
          <p:cNvGrpSpPr/>
          <p:nvPr/>
        </p:nvGrpSpPr>
        <p:grpSpPr>
          <a:xfrm>
            <a:off x="10185197" y="3987419"/>
            <a:ext cx="3727331" cy="1191443"/>
            <a:chOff x="0" y="0"/>
            <a:chExt cx="1323894" cy="532423"/>
          </a:xfrm>
        </p:grpSpPr>
        <p:sp>
          <p:nvSpPr>
            <p:cNvPr id="15" name="Freeform 12">
              <a:extLst>
                <a:ext uri="{FF2B5EF4-FFF2-40B4-BE49-F238E27FC236}">
                  <a16:creationId xmlns:a16="http://schemas.microsoft.com/office/drawing/2014/main" id="{593DE757-3502-E711-6DD8-8EB39B1C5F93}"/>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3">
              <a:extLst>
                <a:ext uri="{FF2B5EF4-FFF2-40B4-BE49-F238E27FC236}">
                  <a16:creationId xmlns:a16="http://schemas.microsoft.com/office/drawing/2014/main" id="{0512D955-9734-ED15-B783-CA87D5D7808D}"/>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DCAA917D-DF89-BDF2-CF8D-903FC265D386}"/>
              </a:ext>
            </a:extLst>
          </p:cNvPr>
          <p:cNvSpPr txBox="1"/>
          <p:nvPr/>
        </p:nvSpPr>
        <p:spPr>
          <a:xfrm>
            <a:off x="1126419" y="4209402"/>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903D22E-1A0A-1780-9B33-1D778A5BCA95}"/>
              </a:ext>
            </a:extLst>
          </p:cNvPr>
          <p:cNvSpPr txBox="1"/>
          <p:nvPr/>
        </p:nvSpPr>
        <p:spPr>
          <a:xfrm>
            <a:off x="5920230" y="4214857"/>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F883CB1C-B21F-E70F-ACBE-A730BF6C06AC}"/>
              </a:ext>
            </a:extLst>
          </p:cNvPr>
          <p:cNvSpPr txBox="1"/>
          <p:nvPr/>
        </p:nvSpPr>
        <p:spPr>
          <a:xfrm>
            <a:off x="10640246" y="4269446"/>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468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B003F15-5056-0734-567D-F103E59FA39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586A6A1-A77B-8FC9-135E-176A8F33F4FB}"/>
              </a:ext>
            </a:extLst>
          </p:cNvPr>
          <p:cNvSpPr>
            <a:spLocks noGrp="1"/>
          </p:cNvSpPr>
          <p:nvPr>
            <p:ph type="title"/>
          </p:nvPr>
        </p:nvSpPr>
        <p:spPr>
          <a:xfrm>
            <a:off x="731520" y="548643"/>
            <a:ext cx="13167360" cy="1538883"/>
          </a:xfrm>
        </p:spPr>
        <p:txBody>
          <a:bodyPr/>
          <a:lstStyle/>
          <a:p>
            <a:r>
              <a:rPr lang="en-US"/>
              <a:t>Test Your Knowledge:</a:t>
            </a:r>
            <a:br>
              <a:rPr lang="en-US"/>
            </a:br>
            <a:r>
              <a:rPr lang="en-US"/>
              <a:t>Progress Component</a:t>
            </a:r>
          </a:p>
        </p:txBody>
      </p:sp>
      <p:sp>
        <p:nvSpPr>
          <p:cNvPr id="4" name="Slide Number Placeholder 3">
            <a:extLst>
              <a:ext uri="{FF2B5EF4-FFF2-40B4-BE49-F238E27FC236}">
                <a16:creationId xmlns:a16="http://schemas.microsoft.com/office/drawing/2014/main" id="{C38B3CA3-2AE1-054E-6C61-025C48BE27AE}"/>
              </a:ext>
            </a:extLst>
          </p:cNvPr>
          <p:cNvSpPr>
            <a:spLocks noGrp="1"/>
          </p:cNvSpPr>
          <p:nvPr>
            <p:ph type="sldNum" sz="quarter" idx="12"/>
          </p:nvPr>
        </p:nvSpPr>
        <p:spPr/>
        <p:txBody>
          <a:bodyPr/>
          <a:lstStyle/>
          <a:p>
            <a:fld id="{6BA907D1-9C08-47F3-B047-6197268ACA7D}" type="slidenum">
              <a:rPr lang="en-US" smtClean="0"/>
              <a:pPr/>
              <a:t>42</a:t>
            </a:fld>
            <a:endParaRPr lang="en-US"/>
          </a:p>
        </p:txBody>
      </p:sp>
      <p:sp>
        <p:nvSpPr>
          <p:cNvPr id="3" name="Rectangle 2">
            <a:extLst>
              <a:ext uri="{FF2B5EF4-FFF2-40B4-BE49-F238E27FC236}">
                <a16:creationId xmlns:a16="http://schemas.microsoft.com/office/drawing/2014/main" id="{3F96DDEB-36AA-9F7C-F2E9-03BE6F0B3C7E}"/>
              </a:ext>
            </a:extLst>
          </p:cNvPr>
          <p:cNvSpPr/>
          <p:nvPr/>
        </p:nvSpPr>
        <p:spPr>
          <a:xfrm>
            <a:off x="1513490" y="2806262"/>
            <a:ext cx="11887200" cy="333581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8BC618-CB2E-0AE7-2666-43EFA21A3374}"/>
              </a:ext>
            </a:extLst>
          </p:cNvPr>
          <p:cNvSpPr txBox="1"/>
          <p:nvPr/>
        </p:nvSpPr>
        <p:spPr>
          <a:xfrm>
            <a:off x="1702675" y="3137337"/>
            <a:ext cx="11225049" cy="2554545"/>
          </a:xfrm>
          <a:prstGeom prst="rect">
            <a:avLst/>
          </a:prstGeom>
          <a:noFill/>
        </p:spPr>
        <p:txBody>
          <a:bodyPr wrap="square" rtlCol="0">
            <a:spAutoFit/>
          </a:bodyPr>
          <a:lstStyle/>
          <a:p>
            <a:pPr algn="ctr"/>
            <a:r>
              <a:rPr lang="en-US" sz="4000" b="1">
                <a:solidFill>
                  <a:srgbClr val="3C7BA9"/>
                </a:solidFill>
                <a:latin typeface="Arial" panose="020B0604020202020204" pitchFamily="34" charset="0"/>
                <a:cs typeface="Arial" panose="020B0604020202020204" pitchFamily="34" charset="0"/>
              </a:rPr>
              <a:t>True</a:t>
            </a:r>
            <a:r>
              <a:rPr lang="en-US" sz="4000">
                <a:latin typeface="Arial" panose="020B0604020202020204" pitchFamily="34" charset="0"/>
                <a:cs typeface="Arial" panose="020B0604020202020204" pitchFamily="34" charset="0"/>
              </a:rPr>
              <a:t>   or   </a:t>
            </a:r>
            <a:r>
              <a:rPr lang="en-US" sz="4000" b="1">
                <a:solidFill>
                  <a:srgbClr val="3C7BA9"/>
                </a:solidFill>
                <a:latin typeface="Arial" panose="020B0604020202020204" pitchFamily="34" charset="0"/>
                <a:cs typeface="Arial" panose="020B0604020202020204" pitchFamily="34" charset="0"/>
              </a:rPr>
              <a:t>False</a:t>
            </a:r>
          </a:p>
          <a:p>
            <a:pPr algn="ctr"/>
            <a:endParaRPr lang="en-US" sz="4000" b="1">
              <a:latin typeface="Arial" panose="020B0604020202020204" pitchFamily="34" charset="0"/>
              <a:cs typeface="Arial" panose="020B0604020202020204" pitchFamily="34" charset="0"/>
            </a:endParaRPr>
          </a:p>
          <a:p>
            <a:pPr algn="ctr"/>
            <a:r>
              <a:rPr lang="en-US" sz="4000">
                <a:latin typeface="Arial" panose="020B0604020202020204" pitchFamily="34" charset="0"/>
                <a:cs typeface="Arial" panose="020B0604020202020204" pitchFamily="34" charset="0"/>
              </a:rPr>
              <a:t>Retakes for end-of-course exams are included in the calculations for the progress component.</a:t>
            </a:r>
          </a:p>
        </p:txBody>
      </p:sp>
    </p:spTree>
    <p:extLst>
      <p:ext uri="{BB962C8B-B14F-4D97-AF65-F5344CB8AC3E}">
        <p14:creationId xmlns:p14="http://schemas.microsoft.com/office/powerpoint/2010/main" val="174811144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2C5311F-9FBE-C038-8AB8-C27E33D9A4C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E96773B-121D-A53F-79AA-334DDEB62EDC}"/>
              </a:ext>
            </a:extLst>
          </p:cNvPr>
          <p:cNvPicPr>
            <a:picLocks noChangeAspect="1"/>
          </p:cNvPicPr>
          <p:nvPr/>
        </p:nvPicPr>
        <p:blipFill>
          <a:blip r:embed="rId2"/>
          <a:stretch>
            <a:fillRect/>
          </a:stretch>
        </p:blipFill>
        <p:spPr>
          <a:xfrm>
            <a:off x="3039076" y="195034"/>
            <a:ext cx="11078441" cy="722356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227868C2-CB73-8C88-8CAD-5C7D5DBA3BF5}"/>
              </a:ext>
            </a:extLst>
          </p:cNvPr>
          <p:cNvSpPr>
            <a:spLocks noGrp="1"/>
          </p:cNvSpPr>
          <p:nvPr>
            <p:ph type="sldNum" sz="quarter" idx="12"/>
          </p:nvPr>
        </p:nvSpPr>
        <p:spPr/>
        <p:txBody>
          <a:bodyPr/>
          <a:lstStyle/>
          <a:p>
            <a:fld id="{6BA907D1-9C08-47F3-B047-6197268ACA7D}" type="slidenum">
              <a:rPr lang="en-US" smtClean="0"/>
              <a:pPr/>
              <a:t>43</a:t>
            </a:fld>
            <a:endParaRPr lang="en-US"/>
          </a:p>
        </p:txBody>
      </p:sp>
      <p:sp>
        <p:nvSpPr>
          <p:cNvPr id="9" name="TextBox 8">
            <a:extLst>
              <a:ext uri="{FF2B5EF4-FFF2-40B4-BE49-F238E27FC236}">
                <a16:creationId xmlns:a16="http://schemas.microsoft.com/office/drawing/2014/main" id="{3457D098-C568-230B-C1F3-3926C79292A6}"/>
              </a:ext>
            </a:extLst>
          </p:cNvPr>
          <p:cNvSpPr txBox="1"/>
          <p:nvPr/>
        </p:nvSpPr>
        <p:spPr>
          <a:xfrm>
            <a:off x="-11044" y="2148847"/>
            <a:ext cx="5668433" cy="1384995"/>
          </a:xfrm>
          <a:prstGeom prst="rect">
            <a:avLst/>
          </a:prstGeom>
          <a:solidFill>
            <a:schemeClr val="bg1">
              <a:lumMod val="95000"/>
            </a:schemeClr>
          </a:solidFill>
          <a:ln w="57150">
            <a:solidFill>
              <a:srgbClr val="73A5CC"/>
            </a:solidFill>
          </a:ln>
        </p:spPr>
        <p:txBody>
          <a:bodyPr wrap="square" rtlCol="0">
            <a:spAutoFit/>
          </a:bodyPr>
          <a:lstStyle/>
          <a:p>
            <a:r>
              <a:rPr lang="en-US" sz="2800">
                <a:latin typeface="Arial" panose="020B0604020202020204" pitchFamily="34" charset="0"/>
                <a:cs typeface="Arial" panose="020B0604020202020204" pitchFamily="34" charset="0"/>
              </a:rPr>
              <a:t>Main Progress Component page has high level overview by grade level and content area.</a:t>
            </a:r>
            <a:endParaRPr lang="en-US" sz="2800" i="1">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7CAD048D-A860-F501-54C2-592723460BB1}"/>
              </a:ext>
            </a:extLst>
          </p:cNvPr>
          <p:cNvSpPr/>
          <p:nvPr/>
        </p:nvSpPr>
        <p:spPr>
          <a:xfrm>
            <a:off x="8021198" y="1638995"/>
            <a:ext cx="675860" cy="311711"/>
          </a:xfrm>
          <a:prstGeom prst="roundRect">
            <a:avLst/>
          </a:prstGeom>
          <a:noFill/>
          <a:ln>
            <a:solidFill>
              <a:srgbClr val="F20017"/>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18239AE-1515-9192-50C7-735FE9256865}"/>
              </a:ext>
            </a:extLst>
          </p:cNvPr>
          <p:cNvPicPr>
            <a:picLocks noChangeAspect="1"/>
          </p:cNvPicPr>
          <p:nvPr/>
        </p:nvPicPr>
        <p:blipFill>
          <a:blip r:embed="rId3"/>
          <a:stretch>
            <a:fillRect/>
          </a:stretch>
        </p:blipFill>
        <p:spPr>
          <a:xfrm>
            <a:off x="7712765" y="5222621"/>
            <a:ext cx="6648450" cy="1981200"/>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0BED3DB9-F1E2-9B36-1FA6-DD620EF190A0}"/>
              </a:ext>
            </a:extLst>
          </p:cNvPr>
          <p:cNvPicPr>
            <a:picLocks noChangeAspect="1"/>
          </p:cNvPicPr>
          <p:nvPr/>
        </p:nvPicPr>
        <p:blipFill>
          <a:blip r:embed="rId4">
            <a:duotone>
              <a:prstClr val="black"/>
              <a:srgbClr val="88A651">
                <a:tint val="45000"/>
                <a:satMod val="400000"/>
              </a:srgbClr>
            </a:duotone>
          </a:blip>
          <a:stretch>
            <a:fillRect/>
          </a:stretch>
        </p:blipFill>
        <p:spPr>
          <a:xfrm>
            <a:off x="-14748" y="-9037"/>
            <a:ext cx="2347163" cy="1517621"/>
          </a:xfrm>
          <a:prstGeom prst="rect">
            <a:avLst/>
          </a:prstGeom>
          <a:noFill/>
        </p:spPr>
      </p:pic>
      <p:sp>
        <p:nvSpPr>
          <p:cNvPr id="6" name="TextBox 23">
            <a:extLst>
              <a:ext uri="{FF2B5EF4-FFF2-40B4-BE49-F238E27FC236}">
                <a16:creationId xmlns:a16="http://schemas.microsoft.com/office/drawing/2014/main" id="{1EDF2C76-B2CF-0BE1-8AA2-9C271593B8C7}"/>
              </a:ext>
            </a:extLst>
          </p:cNvPr>
          <p:cNvSpPr txBox="1"/>
          <p:nvPr/>
        </p:nvSpPr>
        <p:spPr>
          <a:xfrm>
            <a:off x="-77226" y="224530"/>
            <a:ext cx="2001705"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p>
        </p:txBody>
      </p:sp>
      <p:sp>
        <p:nvSpPr>
          <p:cNvPr id="16" name="Arrow: Left 15">
            <a:extLst>
              <a:ext uri="{FF2B5EF4-FFF2-40B4-BE49-F238E27FC236}">
                <a16:creationId xmlns:a16="http://schemas.microsoft.com/office/drawing/2014/main" id="{F20A0607-8162-009C-C577-887D426FD47D}"/>
              </a:ext>
            </a:extLst>
          </p:cNvPr>
          <p:cNvSpPr/>
          <p:nvPr/>
        </p:nvSpPr>
        <p:spPr>
          <a:xfrm>
            <a:off x="8786526" y="1668735"/>
            <a:ext cx="884903" cy="353997"/>
          </a:xfrm>
          <a:prstGeom prst="leftArrow">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1D8D79A-9662-3AE5-AC9E-11CD1984CED3}"/>
              </a:ext>
            </a:extLst>
          </p:cNvPr>
          <p:cNvSpPr txBox="1"/>
          <p:nvPr/>
        </p:nvSpPr>
        <p:spPr>
          <a:xfrm>
            <a:off x="9388971" y="979242"/>
            <a:ext cx="2546555" cy="1631216"/>
          </a:xfrm>
          <a:prstGeom prst="rect">
            <a:avLst/>
          </a:prstGeom>
          <a:solidFill>
            <a:schemeClr val="bg1">
              <a:lumMod val="95000"/>
            </a:schemeClr>
          </a:solidFill>
          <a:ln w="57150">
            <a:solidFill>
              <a:srgbClr val="73A5CC"/>
            </a:solidFill>
          </a:ln>
        </p:spPr>
        <p:txBody>
          <a:bodyPr wrap="square" rtlCol="0">
            <a:spAutoFit/>
          </a:bodyPr>
          <a:lstStyle/>
          <a:p>
            <a:r>
              <a:rPr lang="en-US" sz="2000"/>
              <a:t>The anticipated release date for 22-23 data to be on the SAS EVAAS website is </a:t>
            </a:r>
            <a:r>
              <a:rPr lang="en-US" sz="2000" b="1"/>
              <a:t>October 18, 2023</a:t>
            </a:r>
          </a:p>
        </p:txBody>
      </p:sp>
    </p:spTree>
    <p:extLst>
      <p:ext uri="{BB962C8B-B14F-4D97-AF65-F5344CB8AC3E}">
        <p14:creationId xmlns:p14="http://schemas.microsoft.com/office/powerpoint/2010/main" val="51866676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67EC5E-860F-78DA-BC67-F80334DA4C4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2530482-ED20-43EC-8E0F-48F5E2A49638}"/>
              </a:ext>
            </a:extLst>
          </p:cNvPr>
          <p:cNvSpPr>
            <a:spLocks noGrp="1"/>
          </p:cNvSpPr>
          <p:nvPr>
            <p:ph type="title"/>
          </p:nvPr>
        </p:nvSpPr>
        <p:spPr>
          <a:xfrm>
            <a:off x="1005840" y="438150"/>
            <a:ext cx="12618720" cy="769441"/>
          </a:xfrm>
        </p:spPr>
        <p:txBody>
          <a:bodyPr/>
          <a:lstStyle/>
          <a:p>
            <a:r>
              <a:rPr lang="en-US">
                <a:solidFill>
                  <a:srgbClr val="F20017"/>
                </a:solidFill>
              </a:rPr>
              <a:t>Two Steps to Assign Component Rating</a:t>
            </a:r>
          </a:p>
        </p:txBody>
      </p:sp>
      <p:sp>
        <p:nvSpPr>
          <p:cNvPr id="5" name="Content Placeholder 2">
            <a:extLst>
              <a:ext uri="{FF2B5EF4-FFF2-40B4-BE49-F238E27FC236}">
                <a16:creationId xmlns:a16="http://schemas.microsoft.com/office/drawing/2014/main" id="{922950D4-744C-488A-AB49-814D72805F28}"/>
              </a:ext>
            </a:extLst>
          </p:cNvPr>
          <p:cNvSpPr>
            <a:spLocks noGrp="1"/>
          </p:cNvSpPr>
          <p:nvPr>
            <p:ph idx="1"/>
          </p:nvPr>
        </p:nvSpPr>
        <p:spPr>
          <a:xfrm>
            <a:off x="502920" y="1503996"/>
            <a:ext cx="6812280" cy="6051233"/>
          </a:xfrm>
        </p:spPr>
        <p:txBody>
          <a:bodyPr>
            <a:normAutofit/>
          </a:bodyPr>
          <a:lstStyle/>
          <a:p>
            <a:r>
              <a:rPr lang="en-US"/>
              <a:t>Step 1</a:t>
            </a:r>
            <a:endParaRPr lang="en-US" sz="2880"/>
          </a:p>
          <a:p>
            <a:pPr lvl="1"/>
            <a:r>
              <a:rPr lang="en-US" sz="2880"/>
              <a:t>Use the </a:t>
            </a:r>
            <a:r>
              <a:rPr lang="en-US" sz="2880" b="1"/>
              <a:t>growth index value to determine if there is statistical evidence </a:t>
            </a:r>
            <a:r>
              <a:rPr lang="en-US" sz="2880"/>
              <a:t>that the observed growth was indeed above or below the growth expectation</a:t>
            </a:r>
          </a:p>
          <a:p>
            <a:pPr lvl="1"/>
            <a:r>
              <a:rPr lang="en-US" sz="2880"/>
              <a:t>Every measure starts at 3 stars, and then either stays at 3, or moves to 2 or 4 at this step.</a:t>
            </a:r>
          </a:p>
        </p:txBody>
      </p:sp>
      <p:sp>
        <p:nvSpPr>
          <p:cNvPr id="4" name="Slide Number Placeholder 3">
            <a:extLst>
              <a:ext uri="{FF2B5EF4-FFF2-40B4-BE49-F238E27FC236}">
                <a16:creationId xmlns:a16="http://schemas.microsoft.com/office/drawing/2014/main" id="{FE7F929C-BEE5-47C8-A0CA-2CD91C8AEDAA}"/>
              </a:ext>
            </a:extLst>
          </p:cNvPr>
          <p:cNvSpPr>
            <a:spLocks noGrp="1"/>
          </p:cNvSpPr>
          <p:nvPr>
            <p:ph type="sldNum" sz="quarter" idx="12"/>
          </p:nvPr>
        </p:nvSpPr>
        <p:spPr/>
        <p:txBody>
          <a:bodyPr/>
          <a:lstStyle/>
          <a:p>
            <a:fld id="{6BA907D1-9C08-47F3-B047-6197268ACA7D}" type="slidenum">
              <a:rPr lang="en-US" smtClean="0"/>
              <a:pPr/>
              <a:t>44</a:t>
            </a:fld>
            <a:endParaRPr lang="en-US"/>
          </a:p>
        </p:txBody>
      </p:sp>
      <p:sp>
        <p:nvSpPr>
          <p:cNvPr id="6" name="Content Placeholder 3">
            <a:extLst>
              <a:ext uri="{FF2B5EF4-FFF2-40B4-BE49-F238E27FC236}">
                <a16:creationId xmlns:a16="http://schemas.microsoft.com/office/drawing/2014/main" id="{D8CC7416-FA52-4A9F-A8C6-C278EF3B168E}"/>
              </a:ext>
            </a:extLst>
          </p:cNvPr>
          <p:cNvSpPr txBox="1">
            <a:spLocks/>
          </p:cNvSpPr>
          <p:nvPr/>
        </p:nvSpPr>
        <p:spPr>
          <a:xfrm>
            <a:off x="7315200" y="1503996"/>
            <a:ext cx="6217920" cy="5914074"/>
          </a:xfrm>
          <a:prstGeom prst="rect">
            <a:avLst/>
          </a:prstGeom>
        </p:spPr>
        <p:txBody>
          <a:bodyPr>
            <a:norm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r>
              <a:rPr lang="en-US"/>
              <a:t>Step 2</a:t>
            </a:r>
          </a:p>
          <a:p>
            <a:pPr lvl="1"/>
            <a:r>
              <a:rPr lang="en-US" sz="2880"/>
              <a:t>Use the </a:t>
            </a:r>
            <a:r>
              <a:rPr lang="en-US" sz="2880" b="1"/>
              <a:t>effect size to determine if the magnitude of growth </a:t>
            </a:r>
            <a:r>
              <a:rPr lang="en-US" sz="2880"/>
              <a:t>was large enough for… </a:t>
            </a:r>
          </a:p>
          <a:p>
            <a:pPr lvl="2"/>
            <a:r>
              <a:rPr lang="en-US" sz="2880"/>
              <a:t>Schools and districts showing above expected growth to be considered 5 stars.</a:t>
            </a:r>
          </a:p>
          <a:p>
            <a:pPr lvl="2"/>
            <a:r>
              <a:rPr lang="en-US" sz="2880"/>
              <a:t>Schools and districts showing below expected growth to be considered 1 star. </a:t>
            </a:r>
          </a:p>
        </p:txBody>
      </p:sp>
    </p:spTree>
    <p:extLst>
      <p:ext uri="{BB962C8B-B14F-4D97-AF65-F5344CB8AC3E}">
        <p14:creationId xmlns:p14="http://schemas.microsoft.com/office/powerpoint/2010/main" val="370043593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9A9DBC1-95AB-F7E0-9649-1809456FF33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38C588BB-CA34-0160-8F99-1FE0968609F0}"/>
              </a:ext>
            </a:extLst>
          </p:cNvPr>
          <p:cNvSpPr>
            <a:spLocks noGrp="1"/>
          </p:cNvSpPr>
          <p:nvPr>
            <p:ph type="sldNum" sz="quarter" idx="12"/>
          </p:nvPr>
        </p:nvSpPr>
        <p:spPr/>
        <p:txBody>
          <a:bodyPr/>
          <a:lstStyle/>
          <a:p>
            <a:fld id="{6BA907D1-9C08-47F3-B047-6197268ACA7D}" type="slidenum">
              <a:rPr lang="en-US" smtClean="0"/>
              <a:pPr/>
              <a:t>45</a:t>
            </a:fld>
            <a:endParaRPr lang="en-US"/>
          </a:p>
        </p:txBody>
      </p:sp>
      <p:sp>
        <p:nvSpPr>
          <p:cNvPr id="5" name="Rectangle 4">
            <a:extLst>
              <a:ext uri="{FF2B5EF4-FFF2-40B4-BE49-F238E27FC236}">
                <a16:creationId xmlns:a16="http://schemas.microsoft.com/office/drawing/2014/main" id="{2B2B6FF6-37EA-C77F-258D-C797D2E70FE7}"/>
              </a:ext>
            </a:extLst>
          </p:cNvPr>
          <p:cNvSpPr/>
          <p:nvPr/>
        </p:nvSpPr>
        <p:spPr>
          <a:xfrm>
            <a:off x="2407340" y="831378"/>
            <a:ext cx="9464766" cy="187234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a:solidFill>
                  <a:schemeClr val="tx1"/>
                </a:solidFill>
                <a:cs typeface="Arial" panose="020B0604020202020204" pitchFamily="34" charset="0"/>
              </a:rPr>
              <a:t>Rating</a:t>
            </a:r>
            <a:r>
              <a:rPr lang="en-US"/>
              <a:t> </a:t>
            </a:r>
          </a:p>
        </p:txBody>
      </p:sp>
      <p:sp>
        <p:nvSpPr>
          <p:cNvPr id="6" name="Flowchart: Preparation 5">
            <a:extLst>
              <a:ext uri="{FF2B5EF4-FFF2-40B4-BE49-F238E27FC236}">
                <a16:creationId xmlns:a16="http://schemas.microsoft.com/office/drawing/2014/main" id="{2A661AA0-C746-CCC8-DD89-5A671E31EBD1}"/>
              </a:ext>
            </a:extLst>
          </p:cNvPr>
          <p:cNvSpPr/>
          <p:nvPr/>
        </p:nvSpPr>
        <p:spPr>
          <a:xfrm>
            <a:off x="5325437" y="1107149"/>
            <a:ext cx="3628572" cy="1320800"/>
          </a:xfrm>
          <a:prstGeom prst="flowChartPreparation">
            <a:avLst/>
          </a:prstGeom>
          <a:solidFill>
            <a:schemeClr val="tx2">
              <a:lumMod val="75000"/>
            </a:schemeClr>
          </a:solidFill>
          <a:ln w="5715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Progress Component Rating </a:t>
            </a:r>
          </a:p>
        </p:txBody>
      </p:sp>
      <p:sp>
        <p:nvSpPr>
          <p:cNvPr id="7" name="Rectangle 6">
            <a:extLst>
              <a:ext uri="{FF2B5EF4-FFF2-40B4-BE49-F238E27FC236}">
                <a16:creationId xmlns:a16="http://schemas.microsoft.com/office/drawing/2014/main" id="{C8AB64F1-0302-687A-6E2E-11A8CC63BA78}"/>
              </a:ext>
            </a:extLst>
          </p:cNvPr>
          <p:cNvSpPr/>
          <p:nvPr/>
        </p:nvSpPr>
        <p:spPr>
          <a:xfrm>
            <a:off x="2407340" y="2703720"/>
            <a:ext cx="9464766" cy="170542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a:solidFill>
                  <a:schemeClr val="tx1"/>
                </a:solidFill>
                <a:cs typeface="Arial" panose="020B0604020202020204" pitchFamily="34" charset="0"/>
              </a:rPr>
              <a:t>Calculations</a:t>
            </a:r>
            <a:endParaRPr lang="en-US" sz="2800"/>
          </a:p>
        </p:txBody>
      </p:sp>
      <p:sp>
        <p:nvSpPr>
          <p:cNvPr id="8" name="Rectangle 7">
            <a:extLst>
              <a:ext uri="{FF2B5EF4-FFF2-40B4-BE49-F238E27FC236}">
                <a16:creationId xmlns:a16="http://schemas.microsoft.com/office/drawing/2014/main" id="{F090D2C4-DFB6-F6E0-20A1-B89529A11DA5}"/>
              </a:ext>
            </a:extLst>
          </p:cNvPr>
          <p:cNvSpPr/>
          <p:nvPr/>
        </p:nvSpPr>
        <p:spPr>
          <a:xfrm>
            <a:off x="6022123" y="3057050"/>
            <a:ext cx="2235200" cy="998770"/>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tx1"/>
                </a:solidFill>
              </a:rPr>
              <a:t>2022-2023 Overall Value-Added Progress</a:t>
            </a:r>
          </a:p>
        </p:txBody>
      </p:sp>
      <p:sp>
        <p:nvSpPr>
          <p:cNvPr id="9" name="Rectangle 8">
            <a:extLst>
              <a:ext uri="{FF2B5EF4-FFF2-40B4-BE49-F238E27FC236}">
                <a16:creationId xmlns:a16="http://schemas.microsoft.com/office/drawing/2014/main" id="{80580BF7-8B79-3297-FA87-9C519EECE729}"/>
              </a:ext>
            </a:extLst>
          </p:cNvPr>
          <p:cNvSpPr/>
          <p:nvPr/>
        </p:nvSpPr>
        <p:spPr>
          <a:xfrm>
            <a:off x="2407340" y="4409149"/>
            <a:ext cx="9464766" cy="19861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a:solidFill>
                  <a:sysClr val="windowText" lastClr="000000"/>
                </a:solidFill>
              </a:rPr>
              <a:t>Measures</a:t>
            </a:r>
          </a:p>
        </p:txBody>
      </p:sp>
      <p:sp>
        <p:nvSpPr>
          <p:cNvPr id="10" name="Rectangle 9">
            <a:extLst>
              <a:ext uri="{FF2B5EF4-FFF2-40B4-BE49-F238E27FC236}">
                <a16:creationId xmlns:a16="http://schemas.microsoft.com/office/drawing/2014/main" id="{5FAB2D27-534A-2EEB-6528-9415BF067966}"/>
              </a:ext>
            </a:extLst>
          </p:cNvPr>
          <p:cNvSpPr/>
          <p:nvPr/>
        </p:nvSpPr>
        <p:spPr>
          <a:xfrm>
            <a:off x="4614962" y="5026007"/>
            <a:ext cx="2235200" cy="100148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2022-2023 Overall Value Added</a:t>
            </a:r>
          </a:p>
          <a:p>
            <a:pPr algn="ctr"/>
            <a:r>
              <a:rPr lang="en-US">
                <a:solidFill>
                  <a:schemeClr val="tx1"/>
                </a:solidFill>
              </a:rPr>
              <a:t>(67%)</a:t>
            </a:r>
          </a:p>
        </p:txBody>
      </p:sp>
      <p:sp>
        <p:nvSpPr>
          <p:cNvPr id="11" name="Rectangle 10">
            <a:extLst>
              <a:ext uri="{FF2B5EF4-FFF2-40B4-BE49-F238E27FC236}">
                <a16:creationId xmlns:a16="http://schemas.microsoft.com/office/drawing/2014/main" id="{B01CC695-913F-D54F-3241-8E22C9491037}"/>
              </a:ext>
            </a:extLst>
          </p:cNvPr>
          <p:cNvSpPr/>
          <p:nvPr/>
        </p:nvSpPr>
        <p:spPr>
          <a:xfrm>
            <a:off x="7568621" y="5026007"/>
            <a:ext cx="2235200" cy="100148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2021-2022 Overall Value Added</a:t>
            </a:r>
          </a:p>
          <a:p>
            <a:pPr algn="ctr"/>
            <a:r>
              <a:rPr lang="en-US">
                <a:solidFill>
                  <a:schemeClr val="tx1"/>
                </a:solidFill>
              </a:rPr>
              <a:t> (33%)</a:t>
            </a:r>
          </a:p>
        </p:txBody>
      </p:sp>
      <p:cxnSp>
        <p:nvCxnSpPr>
          <p:cNvPr id="13" name="Straight Arrow Connector 12">
            <a:extLst>
              <a:ext uri="{FF2B5EF4-FFF2-40B4-BE49-F238E27FC236}">
                <a16:creationId xmlns:a16="http://schemas.microsoft.com/office/drawing/2014/main" id="{8A94A3DE-23EC-EB87-3D4F-7EBBD034A926}"/>
              </a:ext>
            </a:extLst>
          </p:cNvPr>
          <p:cNvCxnSpPr>
            <a:stCxn id="8" idx="0"/>
            <a:endCxn id="6" idx="2"/>
          </p:cNvCxnSpPr>
          <p:nvPr/>
        </p:nvCxnSpPr>
        <p:spPr>
          <a:xfrm flipV="1">
            <a:off x="7139723" y="2427949"/>
            <a:ext cx="0" cy="629101"/>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FD0B127D-34FE-DB82-FCC4-862205E23F57}"/>
              </a:ext>
            </a:extLst>
          </p:cNvPr>
          <p:cNvCxnSpPr>
            <a:cxnSpLocks/>
          </p:cNvCxnSpPr>
          <p:nvPr/>
        </p:nvCxnSpPr>
        <p:spPr>
          <a:xfrm flipV="1">
            <a:off x="4959313" y="3607913"/>
            <a:ext cx="1047931" cy="1418093"/>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6545C63B-F67B-4594-5F8D-83870B48B398}"/>
              </a:ext>
            </a:extLst>
          </p:cNvPr>
          <p:cNvCxnSpPr>
            <a:cxnSpLocks/>
          </p:cNvCxnSpPr>
          <p:nvPr/>
        </p:nvCxnSpPr>
        <p:spPr>
          <a:xfrm flipH="1" flipV="1">
            <a:off x="8272202" y="3607913"/>
            <a:ext cx="987332" cy="1418093"/>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8924649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863754F-C701-72D3-C871-A08A57F95AF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168B680-0A9E-5123-5CD4-7D6E5A29BDAB}"/>
              </a:ext>
            </a:extLst>
          </p:cNvPr>
          <p:cNvPicPr>
            <a:picLocks noChangeAspect="1"/>
          </p:cNvPicPr>
          <p:nvPr/>
        </p:nvPicPr>
        <p:blipFill>
          <a:blip r:embed="rId3"/>
          <a:stretch>
            <a:fillRect/>
          </a:stretch>
        </p:blipFill>
        <p:spPr>
          <a:xfrm>
            <a:off x="1290320" y="1647921"/>
            <a:ext cx="12313176" cy="4412470"/>
          </a:xfrm>
          <a:prstGeom prst="rect">
            <a:avLst/>
          </a:prstGeom>
        </p:spPr>
      </p:pic>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46</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923626" y="548643"/>
            <a:ext cx="13167360" cy="769441"/>
          </a:xfrm>
        </p:spPr>
        <p:txBody>
          <a:bodyPr/>
          <a:lstStyle/>
          <a:p>
            <a:r>
              <a:rPr lang="en-US">
                <a:solidFill>
                  <a:srgbClr val="F20017"/>
                </a:solidFill>
              </a:rPr>
              <a:t>Progress Component</a:t>
            </a:r>
          </a:p>
        </p:txBody>
      </p:sp>
      <p:sp>
        <p:nvSpPr>
          <p:cNvPr id="6" name="TextBox 5">
            <a:extLst>
              <a:ext uri="{FF2B5EF4-FFF2-40B4-BE49-F238E27FC236}">
                <a16:creationId xmlns:a16="http://schemas.microsoft.com/office/drawing/2014/main" id="{CB2C3340-EF65-E08E-EFA1-5288D4B03778}"/>
              </a:ext>
            </a:extLst>
          </p:cNvPr>
          <p:cNvSpPr txBox="1"/>
          <p:nvPr/>
        </p:nvSpPr>
        <p:spPr>
          <a:xfrm>
            <a:off x="2089150" y="6359560"/>
            <a:ext cx="10477500" cy="523220"/>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4"/>
              </a:rPr>
              <a:t>2022-2023 Progress Component Technical Documentation</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41FB524A-F817-B35C-DA1A-0E6E42D7FB5D}"/>
              </a:ext>
            </a:extLst>
          </p:cNvPr>
          <p:cNvSpPr/>
          <p:nvPr/>
        </p:nvSpPr>
        <p:spPr>
          <a:xfrm>
            <a:off x="8877300" y="1771024"/>
            <a:ext cx="1244600" cy="381000"/>
          </a:xfrm>
          <a:prstGeom prst="rect">
            <a:avLst/>
          </a:prstGeom>
          <a:noFill/>
          <a:ln w="38100">
            <a:solidFill>
              <a:srgbClr val="F200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EB72089-C348-8948-15AB-84F9FF3F8644}"/>
              </a:ext>
            </a:extLst>
          </p:cNvPr>
          <p:cNvSpPr/>
          <p:nvPr/>
        </p:nvSpPr>
        <p:spPr>
          <a:xfrm>
            <a:off x="4782164" y="2867321"/>
            <a:ext cx="512507" cy="288834"/>
          </a:xfrm>
          <a:prstGeom prst="rect">
            <a:avLst/>
          </a:prstGeom>
          <a:noFill/>
          <a:ln w="38100">
            <a:solidFill>
              <a:srgbClr val="F200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94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559111C-58FC-249A-F059-AC5EE603BD0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47</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731520" y="583103"/>
            <a:ext cx="13167360" cy="769441"/>
          </a:xfrm>
        </p:spPr>
        <p:txBody>
          <a:bodyPr/>
          <a:lstStyle/>
          <a:p>
            <a:r>
              <a:rPr lang="en-US">
                <a:solidFill>
                  <a:srgbClr val="F20017"/>
                </a:solidFill>
              </a:rPr>
              <a:t>Progress Component</a:t>
            </a:r>
          </a:p>
        </p:txBody>
      </p:sp>
      <p:sp>
        <p:nvSpPr>
          <p:cNvPr id="6" name="TextBox 5">
            <a:extLst>
              <a:ext uri="{FF2B5EF4-FFF2-40B4-BE49-F238E27FC236}">
                <a16:creationId xmlns:a16="http://schemas.microsoft.com/office/drawing/2014/main" id="{CB2C3340-EF65-E08E-EFA1-5288D4B03778}"/>
              </a:ext>
            </a:extLst>
          </p:cNvPr>
          <p:cNvSpPr txBox="1"/>
          <p:nvPr/>
        </p:nvSpPr>
        <p:spPr>
          <a:xfrm>
            <a:off x="2190750" y="6353836"/>
            <a:ext cx="10477500" cy="523220"/>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2022-2023 Progress Component Technical Documentation</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11E75395-F404-6892-50AC-2893A39313E2}"/>
              </a:ext>
            </a:extLst>
          </p:cNvPr>
          <p:cNvPicPr>
            <a:picLocks noChangeAspect="1"/>
          </p:cNvPicPr>
          <p:nvPr/>
        </p:nvPicPr>
        <p:blipFill>
          <a:blip r:embed="rId4"/>
          <a:stretch>
            <a:fillRect/>
          </a:stretch>
        </p:blipFill>
        <p:spPr>
          <a:xfrm>
            <a:off x="1515379" y="1675201"/>
            <a:ext cx="12063724" cy="4412470"/>
          </a:xfrm>
          <a:prstGeom prst="rect">
            <a:avLst/>
          </a:prstGeom>
        </p:spPr>
      </p:pic>
      <p:sp>
        <p:nvSpPr>
          <p:cNvPr id="5" name="Rectangle 4">
            <a:extLst>
              <a:ext uri="{FF2B5EF4-FFF2-40B4-BE49-F238E27FC236}">
                <a16:creationId xmlns:a16="http://schemas.microsoft.com/office/drawing/2014/main" id="{70E0F79E-5A95-72D2-C369-BDE99233AF82}"/>
              </a:ext>
            </a:extLst>
          </p:cNvPr>
          <p:cNvSpPr/>
          <p:nvPr/>
        </p:nvSpPr>
        <p:spPr>
          <a:xfrm>
            <a:off x="9029700" y="1828800"/>
            <a:ext cx="1104900" cy="330200"/>
          </a:xfrm>
          <a:prstGeom prst="rect">
            <a:avLst/>
          </a:prstGeom>
          <a:noFill/>
          <a:ln w="38100">
            <a:solidFill>
              <a:srgbClr val="F200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F2ADA0C-A501-82D3-B1EE-153DECD61429}"/>
              </a:ext>
            </a:extLst>
          </p:cNvPr>
          <p:cNvSpPr/>
          <p:nvPr/>
        </p:nvSpPr>
        <p:spPr>
          <a:xfrm>
            <a:off x="5018138" y="2896817"/>
            <a:ext cx="512507" cy="288834"/>
          </a:xfrm>
          <a:prstGeom prst="rect">
            <a:avLst/>
          </a:prstGeom>
          <a:noFill/>
          <a:ln w="38100">
            <a:solidFill>
              <a:srgbClr val="F200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93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5074A0-8366-49AC-DDD5-A95B308B72F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0A7B2C20-C555-5654-0FD2-7E32F3A4C455}"/>
              </a:ext>
            </a:extLst>
          </p:cNvPr>
          <p:cNvPicPr>
            <a:picLocks noChangeAspect="1"/>
          </p:cNvPicPr>
          <p:nvPr/>
        </p:nvPicPr>
        <p:blipFill>
          <a:blip r:embed="rId3"/>
          <a:stretch>
            <a:fillRect/>
          </a:stretch>
        </p:blipFill>
        <p:spPr>
          <a:xfrm>
            <a:off x="411540" y="185391"/>
            <a:ext cx="7252846" cy="4849646"/>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59A3D869-4238-EE88-7D78-E5D50541082B}"/>
              </a:ext>
            </a:extLst>
          </p:cNvPr>
          <p:cNvSpPr>
            <a:spLocks noGrp="1"/>
          </p:cNvSpPr>
          <p:nvPr>
            <p:ph type="sldNum" sz="quarter" idx="12"/>
          </p:nvPr>
        </p:nvSpPr>
        <p:spPr/>
        <p:txBody>
          <a:bodyPr/>
          <a:lstStyle/>
          <a:p>
            <a:fld id="{6BA907D1-9C08-47F3-B047-6197268ACA7D}" type="slidenum">
              <a:rPr lang="en-US" smtClean="0"/>
              <a:pPr/>
              <a:t>48</a:t>
            </a:fld>
            <a:endParaRPr lang="en-US"/>
          </a:p>
        </p:txBody>
      </p:sp>
      <p:sp>
        <p:nvSpPr>
          <p:cNvPr id="9" name="Arrow: Right 8">
            <a:extLst>
              <a:ext uri="{FF2B5EF4-FFF2-40B4-BE49-F238E27FC236}">
                <a16:creationId xmlns:a16="http://schemas.microsoft.com/office/drawing/2014/main" id="{193C3501-67D1-3F78-2770-2C8DCA6D7E34}"/>
              </a:ext>
            </a:extLst>
          </p:cNvPr>
          <p:cNvSpPr/>
          <p:nvPr/>
        </p:nvSpPr>
        <p:spPr>
          <a:xfrm rot="10800000">
            <a:off x="7885358" y="1993144"/>
            <a:ext cx="2602020"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D1275C-7146-60D6-F6EE-66ED05FBC71C}"/>
              </a:ext>
            </a:extLst>
          </p:cNvPr>
          <p:cNvSpPr txBox="1"/>
          <p:nvPr/>
        </p:nvSpPr>
        <p:spPr>
          <a:xfrm>
            <a:off x="8886158" y="650663"/>
            <a:ext cx="4431272" cy="2308324"/>
          </a:xfrm>
          <a:prstGeom prst="rect">
            <a:avLst/>
          </a:prstGeom>
          <a:solidFill>
            <a:schemeClr val="bg1">
              <a:lumMod val="95000"/>
            </a:schemeClr>
          </a:solidFill>
          <a:ln w="57150">
            <a:solidFill>
              <a:srgbClr val="73A5CC"/>
            </a:solidFill>
          </a:ln>
        </p:spPr>
        <p:txBody>
          <a:bodyPr wrap="square" rtlCol="0">
            <a:spAutoFit/>
          </a:bodyPr>
          <a:lstStyle/>
          <a:p>
            <a:r>
              <a:rPr lang="en-US" sz="2400">
                <a:latin typeface="Arial" panose="020B0604020202020204" pitchFamily="34" charset="0"/>
                <a:cs typeface="Arial" panose="020B0604020202020204" pitchFamily="34" charset="0"/>
              </a:rPr>
              <a:t>For additional public data on the Progress Component, visit the </a:t>
            </a:r>
            <a:r>
              <a:rPr lang="en-US" sz="2400">
                <a:latin typeface="Arial" panose="020B0604020202020204" pitchFamily="34" charset="0"/>
                <a:cs typeface="Arial" panose="020B0604020202020204" pitchFamily="34" charset="0"/>
                <a:hlinkClick r:id="rId4"/>
              </a:rPr>
              <a:t>Download Data page</a:t>
            </a:r>
            <a:r>
              <a:rPr lang="en-US" sz="2400">
                <a:latin typeface="Arial" panose="020B0604020202020204" pitchFamily="34" charset="0"/>
                <a:cs typeface="Arial" panose="020B0604020202020204" pitchFamily="34" charset="0"/>
              </a:rPr>
              <a:t> and find Building, District, or Community School </a:t>
            </a:r>
            <a:r>
              <a:rPr lang="en-US" sz="2400" b="1">
                <a:latin typeface="Arial" panose="020B0604020202020204" pitchFamily="34" charset="0"/>
                <a:cs typeface="Arial" panose="020B0604020202020204" pitchFamily="34" charset="0"/>
              </a:rPr>
              <a:t>Value Added Data</a:t>
            </a:r>
            <a:endParaRPr lang="en-US" sz="2400" b="1" i="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8E4F79B-AA1E-D824-A04D-C4FE32E7D47D}"/>
              </a:ext>
            </a:extLst>
          </p:cNvPr>
          <p:cNvSpPr/>
          <p:nvPr/>
        </p:nvSpPr>
        <p:spPr>
          <a:xfrm>
            <a:off x="3595206" y="4792120"/>
            <a:ext cx="1786266" cy="242917"/>
          </a:xfrm>
          <a:prstGeom prst="rect">
            <a:avLst/>
          </a:prstGeom>
          <a:noFill/>
          <a:ln w="3810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FB9CF3-2EB8-9E90-00DF-5BAF4D0BE8CF}"/>
              </a:ext>
            </a:extLst>
          </p:cNvPr>
          <p:cNvPicPr>
            <a:picLocks noChangeAspect="1"/>
          </p:cNvPicPr>
          <p:nvPr/>
        </p:nvPicPr>
        <p:blipFill>
          <a:blip r:embed="rId5"/>
          <a:stretch>
            <a:fillRect/>
          </a:stretch>
        </p:blipFill>
        <p:spPr>
          <a:xfrm>
            <a:off x="5687258" y="4001926"/>
            <a:ext cx="8456580" cy="3004311"/>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9AC53E08-37DF-04C1-5ECF-B4EEA176DB8D}"/>
              </a:ext>
            </a:extLst>
          </p:cNvPr>
          <p:cNvSpPr/>
          <p:nvPr/>
        </p:nvSpPr>
        <p:spPr>
          <a:xfrm>
            <a:off x="3595206" y="5973125"/>
            <a:ext cx="2602020"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FA7B205-9AB1-5A99-7586-03ED357FE10B}"/>
              </a:ext>
            </a:extLst>
          </p:cNvPr>
          <p:cNvSpPr txBox="1"/>
          <p:nvPr/>
        </p:nvSpPr>
        <p:spPr>
          <a:xfrm>
            <a:off x="283582" y="5280207"/>
            <a:ext cx="4431272" cy="1938992"/>
          </a:xfrm>
          <a:prstGeom prst="rect">
            <a:avLst/>
          </a:prstGeom>
          <a:solidFill>
            <a:schemeClr val="bg1">
              <a:lumMod val="95000"/>
            </a:schemeClr>
          </a:solidFill>
          <a:ln w="57150">
            <a:solidFill>
              <a:srgbClr val="73A5CC"/>
            </a:solidFill>
          </a:ln>
        </p:spPr>
        <p:txBody>
          <a:bodyPr wrap="square" rtlCol="0">
            <a:spAutoFit/>
          </a:bodyPr>
          <a:lstStyle/>
          <a:p>
            <a:r>
              <a:rPr lang="en-US" sz="2400">
                <a:latin typeface="Arial" panose="020B0604020202020204" pitchFamily="34" charset="0"/>
                <a:cs typeface="Arial" panose="020B0604020202020204" pitchFamily="34" charset="0"/>
              </a:rPr>
              <a:t>Growth Index (Overall Composite Gain) and Effect Size (Overall Composite Effect Size) are values used to assign component rating.</a:t>
            </a:r>
            <a:endParaRPr lang="en-US" sz="24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16124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76287DA-65F0-5B0F-DFC0-D361E8AB482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A2AFD32C-762C-56EE-033C-FBCE5DD5B297}"/>
              </a:ext>
            </a:extLst>
          </p:cNvPr>
          <p:cNvPicPr>
            <a:picLocks noChangeAspect="1"/>
          </p:cNvPicPr>
          <p:nvPr/>
        </p:nvPicPr>
        <p:blipFill>
          <a:blip r:embed="rId2"/>
          <a:stretch>
            <a:fillRect/>
          </a:stretch>
        </p:blipFill>
        <p:spPr>
          <a:xfrm>
            <a:off x="1159933" y="1582522"/>
            <a:ext cx="6395298" cy="5735285"/>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83C3C8C7-4647-A7F3-CD3D-98D1C265BAE5}"/>
              </a:ext>
            </a:extLst>
          </p:cNvPr>
          <p:cNvPicPr>
            <a:picLocks noChangeAspect="1"/>
          </p:cNvPicPr>
          <p:nvPr/>
        </p:nvPicPr>
        <p:blipFill>
          <a:blip r:embed="rId3">
            <a:duotone>
              <a:prstClr val="black"/>
              <a:schemeClr val="accent1">
                <a:tint val="45000"/>
                <a:satMod val="400000"/>
              </a:schemeClr>
            </a:duotone>
          </a:blip>
          <a:stretch>
            <a:fillRect/>
          </a:stretch>
        </p:blipFill>
        <p:spPr>
          <a:xfrm>
            <a:off x="-13648" y="-9037"/>
            <a:ext cx="2347163" cy="1517621"/>
          </a:xfrm>
          <a:prstGeom prst="rect">
            <a:avLst/>
          </a:prstGeom>
          <a:noFill/>
        </p:spPr>
      </p:pic>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49</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D334339-D629-80D5-BEEB-131CAAAF0908}"/>
              </a:ext>
            </a:extLst>
          </p:cNvPr>
          <p:cNvSpPr txBox="1"/>
          <p:nvPr/>
        </p:nvSpPr>
        <p:spPr>
          <a:xfrm>
            <a:off x="8457218" y="2429723"/>
            <a:ext cx="5581934" cy="3370153"/>
          </a:xfrm>
          <a:prstGeom prst="rect">
            <a:avLst/>
          </a:prstGeom>
          <a:noFill/>
        </p:spPr>
        <p:txBody>
          <a:bodyPr wrap="square" rtlCol="0">
            <a:spAutoFit/>
          </a:bodyPr>
          <a:lstStyle/>
          <a:p>
            <a:pPr marL="342900" marR="0" lvl="0" indent="-342900" algn="l" defTabSz="548613"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1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 we notice any trends?</a:t>
            </a:r>
          </a:p>
          <a:p>
            <a:pPr marL="342900" marR="0" lvl="0" indent="-342900" algn="l" defTabSz="548613"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a:solidFill>
                  <a:prstClr val="black"/>
                </a:solidFill>
                <a:latin typeface="Arial" panose="020B0604020202020204" pitchFamily="34" charset="0"/>
                <a:cs typeface="Arial" panose="020B0604020202020204" pitchFamily="34" charset="0"/>
              </a:rPr>
              <a:t>Are there any grade levels that are doing very well? Any grade levels that are struggling?</a:t>
            </a:r>
          </a:p>
          <a:p>
            <a:pPr marL="342900" marR="0" lvl="0" indent="-342900" algn="l" defTabSz="548613"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1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does this match up with our achievement data?</a:t>
            </a:r>
          </a:p>
          <a:p>
            <a:pPr marL="342900" marR="0" lvl="0" indent="-342900" algn="l" defTabSz="548613"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a:solidFill>
                  <a:prstClr val="black"/>
                </a:solidFill>
                <a:latin typeface="Arial" panose="020B0604020202020204" pitchFamily="34" charset="0"/>
                <a:cs typeface="Arial" panose="020B0604020202020204" pitchFamily="34" charset="0"/>
              </a:rPr>
              <a:t>What are the year over year trends with progress?</a:t>
            </a:r>
            <a:endParaRPr kumimoji="0" lang="en-US" sz="21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23">
            <a:extLst>
              <a:ext uri="{FF2B5EF4-FFF2-40B4-BE49-F238E27FC236}">
                <a16:creationId xmlns:a16="http://schemas.microsoft.com/office/drawing/2014/main" id="{3F655F3E-1020-B200-77C8-C39A2AA6B2C8}"/>
              </a:ext>
            </a:extLst>
          </p:cNvPr>
          <p:cNvSpPr txBox="1"/>
          <p:nvPr/>
        </p:nvSpPr>
        <p:spPr>
          <a:xfrm>
            <a:off x="144666" y="195111"/>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p>
        </p:txBody>
      </p:sp>
      <p:sp>
        <p:nvSpPr>
          <p:cNvPr id="5" name="Title 1">
            <a:extLst>
              <a:ext uri="{FF2B5EF4-FFF2-40B4-BE49-F238E27FC236}">
                <a16:creationId xmlns:a16="http://schemas.microsoft.com/office/drawing/2014/main" id="{A7A3D4A6-84C7-882D-F67E-B777CC077982}"/>
              </a:ext>
            </a:extLst>
          </p:cNvPr>
          <p:cNvSpPr txBox="1">
            <a:spLocks/>
          </p:cNvSpPr>
          <p:nvPr/>
        </p:nvSpPr>
        <p:spPr>
          <a:xfrm>
            <a:off x="1318374" y="380441"/>
            <a:ext cx="13167360" cy="738664"/>
          </a:xfrm>
          <a:prstGeom prst="rect">
            <a:avLst/>
          </a:prstGeom>
        </p:spPr>
        <p:txBody>
          <a:bodyPr vert="horz" lIns="0" tIns="0" rIns="0" bIns="0" rtlCol="0" anchor="t" anchorCtr="0">
            <a:spAutoFit/>
          </a:bodyPr>
          <a:lstStyle>
            <a:lvl1pPr algn="ctr" defTabSz="548613" rtl="0" eaLnBrk="1" latinLnBrk="0" hangingPunct="1">
              <a:spcBef>
                <a:spcPct val="0"/>
              </a:spcBef>
              <a:buNone/>
              <a:defRPr sz="5000" b="1" kern="1200">
                <a:solidFill>
                  <a:srgbClr val="C00000"/>
                </a:solidFill>
                <a:latin typeface="Arial"/>
                <a:ea typeface="+mj-ea"/>
                <a:cs typeface="Arial"/>
              </a:defRPr>
            </a:lvl1pPr>
          </a:lstStyle>
          <a:p>
            <a:pPr marL="0" marR="0" lvl="0" indent="0" algn="ctr" defTabSz="548613"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srgbClr val="C00000"/>
                </a:solidFill>
                <a:effectLst/>
                <a:uLnTx/>
                <a:uFillTx/>
                <a:latin typeface="Arial"/>
                <a:ea typeface="+mj-ea"/>
                <a:cs typeface="Arial"/>
              </a:rPr>
              <a:t>Progress Component</a:t>
            </a:r>
          </a:p>
        </p:txBody>
      </p:sp>
    </p:spTree>
    <p:extLst>
      <p:ext uri="{BB962C8B-B14F-4D97-AF65-F5344CB8AC3E}">
        <p14:creationId xmlns:p14="http://schemas.microsoft.com/office/powerpoint/2010/main" val="205355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52F0D09-EC11-26E7-91D0-ABFA1B09556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E8B99F2-C703-7CA3-8B60-C1E7303A49D6}"/>
              </a:ext>
            </a:extLst>
          </p:cNvPr>
          <p:cNvSpPr>
            <a:spLocks noGrp="1"/>
          </p:cNvSpPr>
          <p:nvPr>
            <p:ph type="title"/>
          </p:nvPr>
        </p:nvSpPr>
        <p:spPr/>
        <p:txBody>
          <a:bodyPr/>
          <a:lstStyle/>
          <a:p>
            <a:r>
              <a:rPr lang="en-US"/>
              <a:t>Procedures</a:t>
            </a:r>
          </a:p>
        </p:txBody>
      </p:sp>
      <p:sp>
        <p:nvSpPr>
          <p:cNvPr id="3" name="Content Placeholder 2">
            <a:extLst>
              <a:ext uri="{FF2B5EF4-FFF2-40B4-BE49-F238E27FC236}">
                <a16:creationId xmlns:a16="http://schemas.microsoft.com/office/drawing/2014/main" id="{E650C33E-9D55-A6A2-8922-3631FCC450E4}"/>
              </a:ext>
            </a:extLst>
          </p:cNvPr>
          <p:cNvSpPr>
            <a:spLocks noGrp="1"/>
          </p:cNvSpPr>
          <p:nvPr>
            <p:ph idx="1"/>
          </p:nvPr>
        </p:nvSpPr>
        <p:spPr>
          <a:xfrm>
            <a:off x="417195" y="1511358"/>
            <a:ext cx="9098280" cy="5431156"/>
          </a:xfrm>
        </p:spPr>
        <p:txBody>
          <a:bodyPr/>
          <a:lstStyle/>
          <a:p>
            <a:pPr>
              <a:spcAft>
                <a:spcPts val="1200"/>
              </a:spcAft>
            </a:pPr>
            <a:r>
              <a:rPr lang="en-US" i="0">
                <a:solidFill>
                  <a:srgbClr val="111111"/>
                </a:solidFill>
                <a:effectLst/>
                <a:latin typeface="Arial" panose="020B0604020202020204" pitchFamily="34" charset="0"/>
                <a:cs typeface="Arial" panose="020B0604020202020204" pitchFamily="34" charset="0"/>
              </a:rPr>
              <a:t>Cameras off and mute</a:t>
            </a:r>
          </a:p>
          <a:p>
            <a:pPr>
              <a:spcAft>
                <a:spcPts val="1200"/>
              </a:spcAft>
            </a:pPr>
            <a:r>
              <a:rPr lang="en-US">
                <a:solidFill>
                  <a:srgbClr val="111111"/>
                </a:solidFill>
                <a:latin typeface="Arial" panose="020B0604020202020204" pitchFamily="34" charset="0"/>
                <a:cs typeface="Arial" panose="020B0604020202020204" pitchFamily="34" charset="0"/>
              </a:rPr>
              <a:t>Chat is disabled</a:t>
            </a:r>
            <a:endParaRPr lang="en-US" i="0">
              <a:solidFill>
                <a:srgbClr val="111111"/>
              </a:solidFill>
              <a:effectLst/>
              <a:latin typeface="Arial" panose="020B0604020202020204" pitchFamily="34" charset="0"/>
              <a:cs typeface="Arial" panose="020B0604020202020204" pitchFamily="34" charset="0"/>
            </a:endParaRPr>
          </a:p>
          <a:p>
            <a:pPr>
              <a:spcAft>
                <a:spcPts val="1200"/>
              </a:spcAft>
            </a:pPr>
            <a:r>
              <a:rPr lang="en-US" i="0">
                <a:solidFill>
                  <a:srgbClr val="111111"/>
                </a:solidFill>
                <a:effectLst/>
                <a:latin typeface="Arial" panose="020B0604020202020204" pitchFamily="34" charset="0"/>
                <a:cs typeface="Arial" panose="020B0604020202020204" pitchFamily="34" charset="0"/>
              </a:rPr>
              <a:t>Post general questions in the </a:t>
            </a:r>
            <a:r>
              <a:rPr lang="en-US" i="0">
                <a:solidFill>
                  <a:srgbClr val="111111"/>
                </a:solidFill>
                <a:effectLst/>
                <a:latin typeface="Arial" panose="020B0604020202020204" pitchFamily="34" charset="0"/>
                <a:cs typeface="Arial" panose="020B0604020202020204" pitchFamily="34" charset="0"/>
                <a:hlinkClick r:id="rId3"/>
              </a:rPr>
              <a:t>Padlet</a:t>
            </a:r>
            <a:endParaRPr lang="en-US" i="0">
              <a:solidFill>
                <a:srgbClr val="111111"/>
              </a:solidFill>
              <a:effectLst/>
              <a:latin typeface="Arial" panose="020B0604020202020204" pitchFamily="34" charset="0"/>
              <a:cs typeface="Arial" panose="020B0604020202020204" pitchFamily="34" charset="0"/>
            </a:endParaRPr>
          </a:p>
          <a:p>
            <a:pPr>
              <a:spcAft>
                <a:spcPts val="1200"/>
              </a:spcAft>
            </a:pPr>
            <a:r>
              <a:rPr lang="en-US">
                <a:solidFill>
                  <a:srgbClr val="111111"/>
                </a:solidFill>
                <a:latin typeface="Arial" panose="020B0604020202020204" pitchFamily="34" charset="0"/>
                <a:cs typeface="Arial" panose="020B0604020202020204" pitchFamily="34" charset="0"/>
              </a:rPr>
              <a:t>Email specific school/district questions to accountability@education.ohio.gov</a:t>
            </a:r>
            <a:endParaRPr lang="en-US" i="0">
              <a:solidFill>
                <a:srgbClr val="111111"/>
              </a:solidFill>
              <a:effectLst/>
              <a:latin typeface="Arial" panose="020B0604020202020204" pitchFamily="34" charset="0"/>
              <a:cs typeface="Arial" panose="020B0604020202020204" pitchFamily="34" charset="0"/>
            </a:endParaRPr>
          </a:p>
          <a:p>
            <a:pPr>
              <a:spcAft>
                <a:spcPts val="1200"/>
              </a:spcAft>
            </a:pPr>
            <a:r>
              <a:rPr lang="en-US">
                <a:solidFill>
                  <a:srgbClr val="111111"/>
                </a:solidFill>
                <a:latin typeface="Arial" panose="020B0604020202020204" pitchFamily="34" charset="0"/>
                <a:cs typeface="Arial" panose="020B0604020202020204" pitchFamily="34" charset="0"/>
              </a:rPr>
              <a:t>Recording will be provided in late fall</a:t>
            </a:r>
          </a:p>
          <a:p>
            <a:pPr>
              <a:spcAft>
                <a:spcPts val="1200"/>
              </a:spcAft>
            </a:pPr>
            <a:r>
              <a:rPr lang="en-US">
                <a:solidFill>
                  <a:srgbClr val="111111"/>
                </a:solidFill>
                <a:latin typeface="Arial" panose="020B0604020202020204" pitchFamily="34" charset="0"/>
                <a:cs typeface="Arial" panose="020B0604020202020204" pitchFamily="34" charset="0"/>
              </a:rPr>
              <a:t>As we know better, we do better</a:t>
            </a: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9413591-CE96-5399-33CD-84C0DB96E7AE}"/>
              </a:ext>
            </a:extLst>
          </p:cNvPr>
          <p:cNvSpPr>
            <a:spLocks noGrp="1"/>
          </p:cNvSpPr>
          <p:nvPr>
            <p:ph type="sldNum" sz="quarter" idx="12"/>
          </p:nvPr>
        </p:nvSpPr>
        <p:spPr/>
        <p:txBody>
          <a:bodyPr/>
          <a:lstStyle/>
          <a:p>
            <a:fld id="{6BA907D1-9C08-47F3-B047-6197268ACA7D}" type="slidenum">
              <a:rPr lang="en-US" smtClean="0"/>
              <a:pPr/>
              <a:t>5</a:t>
            </a:fld>
            <a:endParaRPr lang="en-US"/>
          </a:p>
        </p:txBody>
      </p:sp>
      <p:pic>
        <p:nvPicPr>
          <p:cNvPr id="6" name="Picture 5" descr="A qr code with a black and white background&#10;&#10;Description automatically generated">
            <a:extLst>
              <a:ext uri="{FF2B5EF4-FFF2-40B4-BE49-F238E27FC236}">
                <a16:creationId xmlns:a16="http://schemas.microsoft.com/office/drawing/2014/main" id="{EF91BD26-6798-ECB2-5D75-C1A804BFF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1762" y="2233613"/>
            <a:ext cx="3438526" cy="3438526"/>
          </a:xfrm>
          <a:prstGeom prst="rect">
            <a:avLst/>
          </a:prstGeom>
        </p:spPr>
      </p:pic>
    </p:spTree>
    <p:extLst>
      <p:ext uri="{BB962C8B-B14F-4D97-AF65-F5344CB8AC3E}">
        <p14:creationId xmlns:p14="http://schemas.microsoft.com/office/powerpoint/2010/main" val="335826858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0C70CA0-EF1C-ADA1-55E0-DB581D3E768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50</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1061720" y="428056"/>
            <a:ext cx="13167360" cy="769441"/>
          </a:xfrm>
        </p:spPr>
        <p:txBody>
          <a:bodyPr/>
          <a:lstStyle/>
          <a:p>
            <a:r>
              <a:rPr lang="en-US"/>
              <a:t>Progress Component</a:t>
            </a:r>
          </a:p>
        </p:txBody>
      </p:sp>
      <p:pic>
        <p:nvPicPr>
          <p:cNvPr id="2" name="Picture 1">
            <a:extLst>
              <a:ext uri="{FF2B5EF4-FFF2-40B4-BE49-F238E27FC236}">
                <a16:creationId xmlns:a16="http://schemas.microsoft.com/office/drawing/2014/main" id="{83C3C8C7-4647-A7F3-CD3D-98D1C265BAE5}"/>
              </a:ext>
            </a:extLst>
          </p:cNvPr>
          <p:cNvPicPr>
            <a:picLocks noChangeAspect="1"/>
          </p:cNvPicPr>
          <p:nvPr/>
        </p:nvPicPr>
        <p:blipFill>
          <a:blip r:embed="rId2"/>
          <a:stretch>
            <a:fillRect/>
          </a:stretch>
        </p:blipFill>
        <p:spPr>
          <a:xfrm>
            <a:off x="-13648" y="-9037"/>
            <a:ext cx="2347163" cy="1517621"/>
          </a:xfrm>
          <a:prstGeom prst="rect">
            <a:avLst/>
          </a:prstGeom>
          <a:noFill/>
        </p:spPr>
      </p:pic>
      <p:sp>
        <p:nvSpPr>
          <p:cNvPr id="7" name="TextBox 23">
            <a:extLst>
              <a:ext uri="{FF2B5EF4-FFF2-40B4-BE49-F238E27FC236}">
                <a16:creationId xmlns:a16="http://schemas.microsoft.com/office/drawing/2014/main" id="{B86DFC48-D87A-3645-EF05-4320774BFBB1}"/>
              </a:ext>
            </a:extLst>
          </p:cNvPr>
          <p:cNvSpPr txBox="1"/>
          <p:nvPr/>
        </p:nvSpPr>
        <p:spPr>
          <a:xfrm>
            <a:off x="144666" y="195111"/>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p>
        </p:txBody>
      </p:sp>
      <p:sp>
        <p:nvSpPr>
          <p:cNvPr id="11" name="TextBox 10">
            <a:extLst>
              <a:ext uri="{FF2B5EF4-FFF2-40B4-BE49-F238E27FC236}">
                <a16:creationId xmlns:a16="http://schemas.microsoft.com/office/drawing/2014/main" id="{95724D96-4BDC-FE01-4F88-4AA6E8084345}"/>
              </a:ext>
            </a:extLst>
          </p:cNvPr>
          <p:cNvSpPr txBox="1"/>
          <p:nvPr/>
        </p:nvSpPr>
        <p:spPr>
          <a:xfrm>
            <a:off x="4524233" y="1222693"/>
            <a:ext cx="5581934" cy="415498"/>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1200"/>
              </a:spcAft>
              <a:buClrTx/>
              <a:buSzTx/>
              <a:buFontTx/>
              <a:buNone/>
              <a:tabLst/>
              <a:defRPr/>
            </a:pPr>
            <a:r>
              <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Follow the research and evidence!</a:t>
            </a:r>
          </a:p>
        </p:txBody>
      </p:sp>
      <p:sp>
        <p:nvSpPr>
          <p:cNvPr id="5" name="TextBox 3">
            <a:extLst>
              <a:ext uri="{FF2B5EF4-FFF2-40B4-BE49-F238E27FC236}">
                <a16:creationId xmlns:a16="http://schemas.microsoft.com/office/drawing/2014/main" id="{501360A4-7039-8A6A-F12B-A9A1FA32A811}"/>
              </a:ext>
            </a:extLst>
          </p:cNvPr>
          <p:cNvSpPr txBox="1"/>
          <p:nvPr/>
        </p:nvSpPr>
        <p:spPr>
          <a:xfrm>
            <a:off x="762000" y="2380553"/>
            <a:ext cx="13106399" cy="2518318"/>
          </a:xfrm>
          <a:prstGeom prst="rect">
            <a:avLst/>
          </a:prstGeom>
        </p:spPr>
        <p:txBody>
          <a:bodyPr wrap="square" lIns="0" tIns="0" rIns="0" bIns="0" rtlCol="0" anchor="t">
            <a:spAutoFit/>
          </a:bodyPr>
          <a:lstStyle/>
          <a:p>
            <a:pPr marL="310899" lvl="1" defTabSz="731520">
              <a:lnSpc>
                <a:spcPts val="4032"/>
              </a:lnSpc>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Explore</a:t>
            </a:r>
            <a:r>
              <a:rPr lang="en-US" sz="2800">
                <a:solidFill>
                  <a:srgbClr val="000000"/>
                </a:solidFill>
                <a:latin typeface="Arial" panose="020B0604020202020204" pitchFamily="34" charset="0"/>
                <a:cs typeface="Arial" panose="020B0604020202020204" pitchFamily="34" charset="0"/>
              </a:rPr>
              <a:t> </a:t>
            </a: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same main areas that you would explore for achievement:</a:t>
            </a:r>
          </a:p>
          <a:p>
            <a:pPr marL="1499619" marR="0" lvl="3" indent="-457200" algn="l" defTabSz="731520"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How strong is the core curriculum?</a:t>
            </a:r>
          </a:p>
          <a:p>
            <a:pPr marL="1499619" marR="0" lvl="3" indent="-457200" algn="l" defTabSz="731520"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When/where/how are students receiving interventions?</a:t>
            </a:r>
          </a:p>
          <a:p>
            <a:pPr marL="1499619" marR="0" lvl="3" indent="-457200" algn="l" defTabSz="731520"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Is it a curriculum/instruction issue, a chronic absenteeism issue, or both? </a:t>
            </a:r>
          </a:p>
          <a:p>
            <a:pPr marL="1499619" marR="0" lvl="3" indent="-457200" algn="l" defTabSz="731520"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What trends do </a:t>
            </a:r>
            <a:r>
              <a:rPr lang="en-US" sz="2800">
                <a:solidFill>
                  <a:srgbClr val="000000"/>
                </a:solidFill>
                <a:latin typeface="Arial" panose="020B0604020202020204" pitchFamily="34" charset="0"/>
                <a:cs typeface="Arial" panose="020B0604020202020204" pitchFamily="34" charset="0"/>
              </a:rPr>
              <a:t>you</a:t>
            </a: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notice across grade levels</a:t>
            </a:r>
            <a:r>
              <a:rPr lang="en-US" sz="280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894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0F74759-78B7-F47D-9347-786E2C0B7DD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660B7E7-511B-FF9D-5BB3-8D8DCD71D289}"/>
              </a:ext>
            </a:extLst>
          </p:cNvPr>
          <p:cNvSpPr>
            <a:spLocks noGrp="1"/>
          </p:cNvSpPr>
          <p:nvPr>
            <p:ph type="title"/>
          </p:nvPr>
        </p:nvSpPr>
        <p:spPr>
          <a:xfrm>
            <a:off x="731520" y="548643"/>
            <a:ext cx="13167360" cy="2308324"/>
          </a:xfrm>
        </p:spPr>
        <p:txBody>
          <a:bodyPr/>
          <a:lstStyle/>
          <a:p>
            <a:r>
              <a:rPr lang="en-US"/>
              <a:t>Padlet Questions:</a:t>
            </a:r>
            <a:br>
              <a:rPr lang="en-US"/>
            </a:br>
            <a:r>
              <a:rPr lang="en-US"/>
              <a:t>Progress Component</a:t>
            </a:r>
            <a:br>
              <a:rPr lang="en-US"/>
            </a:br>
            <a:endParaRPr lang="en-US"/>
          </a:p>
        </p:txBody>
      </p:sp>
      <p:sp>
        <p:nvSpPr>
          <p:cNvPr id="4" name="Slide Number Placeholder 3">
            <a:extLst>
              <a:ext uri="{FF2B5EF4-FFF2-40B4-BE49-F238E27FC236}">
                <a16:creationId xmlns:a16="http://schemas.microsoft.com/office/drawing/2014/main" id="{C71E98C6-9FA9-2753-9BE8-A515CFB0015E}"/>
              </a:ext>
            </a:extLst>
          </p:cNvPr>
          <p:cNvSpPr>
            <a:spLocks noGrp="1"/>
          </p:cNvSpPr>
          <p:nvPr>
            <p:ph type="sldNum" sz="quarter" idx="12"/>
          </p:nvPr>
        </p:nvSpPr>
        <p:spPr/>
        <p:txBody>
          <a:bodyPr/>
          <a:lstStyle/>
          <a:p>
            <a:fld id="{6BA907D1-9C08-47F3-B047-6197268ACA7D}" type="slidenum">
              <a:rPr lang="en-US" smtClean="0"/>
              <a:pPr/>
              <a:t>51</a:t>
            </a:fld>
            <a:endParaRPr lang="en-US"/>
          </a:p>
        </p:txBody>
      </p:sp>
      <p:pic>
        <p:nvPicPr>
          <p:cNvPr id="5" name="Picture 4" descr="A qr code with a black and white background&#10;&#10;Description automatically generated">
            <a:extLst>
              <a:ext uri="{FF2B5EF4-FFF2-40B4-BE49-F238E27FC236}">
                <a16:creationId xmlns:a16="http://schemas.microsoft.com/office/drawing/2014/main" id="{874341C7-1152-E1BD-EC5D-D8614401A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512" y="2676526"/>
            <a:ext cx="3438526" cy="3438526"/>
          </a:xfrm>
          <a:prstGeom prst="rect">
            <a:avLst/>
          </a:prstGeom>
        </p:spPr>
      </p:pic>
    </p:spTree>
    <p:extLst>
      <p:ext uri="{BB962C8B-B14F-4D97-AF65-F5344CB8AC3E}">
        <p14:creationId xmlns:p14="http://schemas.microsoft.com/office/powerpoint/2010/main" val="323193381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B21788E-504B-2BCA-ACAE-2C4CF8A720C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7E07FC32-243E-4052-A720-8226911D184B}"/>
              </a:ext>
            </a:extLst>
          </p:cNvPr>
          <p:cNvSpPr>
            <a:spLocks noGrp="1"/>
          </p:cNvSpPr>
          <p:nvPr>
            <p:ph type="title"/>
          </p:nvPr>
        </p:nvSpPr>
        <p:spPr>
          <a:xfrm>
            <a:off x="0" y="294195"/>
            <a:ext cx="14630400" cy="769441"/>
          </a:xfrm>
          <a:solidFill>
            <a:schemeClr val="accent1"/>
          </a:solidFill>
          <a:ln>
            <a:solidFill>
              <a:schemeClr val="accent1"/>
            </a:solidFill>
          </a:ln>
        </p:spPr>
        <p:txBody>
          <a:bodyPr/>
          <a:lstStyle/>
          <a:p>
            <a:r>
              <a:rPr lang="en-US">
                <a:solidFill>
                  <a:schemeClr val="bg1"/>
                </a:solidFill>
              </a:rPr>
              <a:t>Overview of 2022-2023 Report Cards</a:t>
            </a:r>
          </a:p>
        </p:txBody>
      </p:sp>
      <p:sp>
        <p:nvSpPr>
          <p:cNvPr id="4" name="Slide Number Placeholder 3">
            <a:extLst>
              <a:ext uri="{FF2B5EF4-FFF2-40B4-BE49-F238E27FC236}">
                <a16:creationId xmlns:a16="http://schemas.microsoft.com/office/drawing/2014/main" id="{486692EA-27E9-4688-ADCB-B0F6E2BC86CF}"/>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6BA907D1-9C08-47F3-B047-6197268ACA7D}"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52</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AB19642-5DDC-4A92-896D-F532F210F867}"/>
              </a:ext>
            </a:extLst>
          </p:cNvPr>
          <p:cNvSpPr txBox="1"/>
          <p:nvPr/>
        </p:nvSpPr>
        <p:spPr>
          <a:xfrm>
            <a:off x="214778" y="1249373"/>
            <a:ext cx="14200844" cy="6256199"/>
          </a:xfrm>
          <a:prstGeom prst="rect">
            <a:avLst/>
          </a:prstGeom>
          <a:noFill/>
        </p:spPr>
        <p:txBody>
          <a:bodyPr wrap="square" lIns="91440" tIns="45720" rIns="91440" bIns="45720" anchor="t">
            <a:noAutofit/>
          </a:bodyPr>
          <a:lstStyle/>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 </a:t>
            </a: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endParaRPr>
          </a:p>
          <a:p>
            <a:pPr marL="0" marR="0" lvl="0" indent="0" algn="l" defTabSz="548613"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Arial"/>
              <a:ea typeface="Yu Mincho"/>
              <a:cs typeface="Arial"/>
            </a:endParaRPr>
          </a:p>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chemeClr val="bg1">
                    <a:lumMod val="65000"/>
                  </a:schemeClr>
                </a:solidFill>
                <a:effectLst/>
                <a:uLnTx/>
                <a:uFillTx/>
                <a:latin typeface="Arial"/>
                <a:ea typeface="Yu Mincho"/>
                <a:cs typeface="Arial"/>
              </a:rPr>
              <a:t>Overall Rating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half-star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Five Rated Components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full-star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Achievement Component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Progress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800" b="1">
                <a:ln w="0"/>
                <a:solidFill>
                  <a:srgbClr val="4F81BD"/>
                </a:solidFill>
                <a:effectLst>
                  <a:outerShdw blurRad="38100" dist="25400" dir="5400000" algn="ctr" rotWithShape="0">
                    <a:srgbClr val="6E747A">
                      <a:alpha val="43000"/>
                    </a:srgbClr>
                  </a:outerShdw>
                </a:effectLst>
                <a:latin typeface="Arial"/>
                <a:ea typeface="Yu Mincho"/>
                <a:cs typeface="Arial"/>
              </a:rPr>
              <a:t>Gap Closing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Early Literacy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Graduation Component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College, Career, Workforce and Military Readiness Component –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REPORT ONLY</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Additional</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 Report-Only Data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is found within many of the components</a:t>
            </a:r>
          </a:p>
        </p:txBody>
      </p:sp>
    </p:spTree>
    <p:extLst>
      <p:ext uri="{BB962C8B-B14F-4D97-AF65-F5344CB8AC3E}">
        <p14:creationId xmlns:p14="http://schemas.microsoft.com/office/powerpoint/2010/main" val="181339240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576B355-93D0-ED0A-A21B-3B9697C99BE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53</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3" name="Picture 2" descr="Students in a classroom.">
            <a:extLst>
              <a:ext uri="{FF2B5EF4-FFF2-40B4-BE49-F238E27FC236}">
                <a16:creationId xmlns:a16="http://schemas.microsoft.com/office/drawing/2014/main" id="{6826BE52-CE3A-4BA7-BF58-CD2FB4C27FF0}"/>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a:stretch/>
        </p:blipFill>
        <p:spPr>
          <a:xfrm>
            <a:off x="-51227" y="-174812"/>
            <a:ext cx="14719322" cy="7727641"/>
          </a:xfrm>
          <a:prstGeom prst="rect">
            <a:avLst/>
          </a:prstGeom>
          <a:solidFill>
            <a:srgbClr val="535151"/>
          </a:solidFill>
        </p:spPr>
      </p:pic>
      <p:sp>
        <p:nvSpPr>
          <p:cNvPr id="5" name="Title 1">
            <a:extLst>
              <a:ext uri="{FF2B5EF4-FFF2-40B4-BE49-F238E27FC236}">
                <a16:creationId xmlns:a16="http://schemas.microsoft.com/office/drawing/2014/main" id="{3744769D-994A-4A4E-871B-350266BED0FD}"/>
              </a:ext>
            </a:extLst>
          </p:cNvPr>
          <p:cNvSpPr>
            <a:spLocks noGrp="1"/>
          </p:cNvSpPr>
          <p:nvPr>
            <p:ph type="title"/>
          </p:nvPr>
        </p:nvSpPr>
        <p:spPr>
          <a:xfrm>
            <a:off x="-88923" y="548643"/>
            <a:ext cx="14853793" cy="769441"/>
          </a:xfrm>
          <a:solidFill>
            <a:srgbClr val="3C7BA9">
              <a:alpha val="88000"/>
            </a:srgbClr>
          </a:solidFill>
        </p:spPr>
        <p:txBody>
          <a:bodyPr vert="horz" wrap="square" lIns="0" tIns="0" rIns="0" bIns="0" rtlCol="0" anchor="ctr" anchorCtr="0">
            <a:spAutoFit/>
          </a:bodyPr>
          <a:lstStyle/>
          <a:p>
            <a:pPr defTabSz="457200"/>
            <a:r>
              <a:rPr lang="en-US">
                <a:solidFill>
                  <a:schemeClr val="bg1"/>
                </a:solidFill>
              </a:rPr>
              <a:t>Gap Closing Component</a:t>
            </a:r>
          </a:p>
        </p:txBody>
      </p:sp>
      <p:sp>
        <p:nvSpPr>
          <p:cNvPr id="6" name="Rounded Rectangle 3">
            <a:extLst>
              <a:ext uri="{FF2B5EF4-FFF2-40B4-BE49-F238E27FC236}">
                <a16:creationId xmlns:a16="http://schemas.microsoft.com/office/drawing/2014/main" id="{FD63724E-3A9D-408B-912B-F3369B203E68}"/>
              </a:ext>
              <a:ext uri="{C183D7F6-B498-43B3-948B-1728B52AA6E4}">
                <adec:decorative xmlns:adec="http://schemas.microsoft.com/office/drawing/2017/decorative" val="1"/>
              </a:ext>
            </a:extLst>
          </p:cNvPr>
          <p:cNvSpPr/>
          <p:nvPr/>
        </p:nvSpPr>
        <p:spPr>
          <a:xfrm>
            <a:off x="10185313"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117475" algn="ctr" defTabSz="548613"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a:ea typeface="+mn-ea"/>
              <a:cs typeface="Arial"/>
            </a:endParaRPr>
          </a:p>
          <a:p>
            <a:pPr marL="0" marR="0" lvl="0" indent="-117475" algn="ctr" defTabSz="54861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Arial"/>
              </a:rPr>
              <a:t>Now what do we do?</a:t>
            </a:r>
          </a:p>
        </p:txBody>
      </p:sp>
      <p:sp>
        <p:nvSpPr>
          <p:cNvPr id="7" name="Rounded Rectangle 2">
            <a:extLst>
              <a:ext uri="{FF2B5EF4-FFF2-40B4-BE49-F238E27FC236}">
                <a16:creationId xmlns:a16="http://schemas.microsoft.com/office/drawing/2014/main" id="{DBEC4A27-B9FB-40A1-B137-EB23A9A1BEFB}"/>
              </a:ext>
              <a:ext uri="{C183D7F6-B498-43B3-948B-1728B52AA6E4}">
                <adec:decorative xmlns:adec="http://schemas.microsoft.com/office/drawing/2017/decorative" val="1"/>
              </a:ext>
            </a:extLst>
          </p:cNvPr>
          <p:cNvSpPr/>
          <p:nvPr/>
        </p:nvSpPr>
        <p:spPr>
          <a:xfrm>
            <a:off x="5458416"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228600" marR="0" lvl="0" indent="-228600" algn="ctr" defTabSz="54861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ctr" defTabSz="54861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 does the data tell us?</a:t>
            </a: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8" name="Rounded Rectangle 1">
            <a:extLst>
              <a:ext uri="{FF2B5EF4-FFF2-40B4-BE49-F238E27FC236}">
                <a16:creationId xmlns:a16="http://schemas.microsoft.com/office/drawing/2014/main" id="{A5227F56-2ADC-446A-B6D8-0CC59A697025}"/>
              </a:ext>
              <a:ext uri="{C183D7F6-B498-43B3-948B-1728B52AA6E4}">
                <adec:decorative xmlns:adec="http://schemas.microsoft.com/office/drawing/2017/decorative" val="1"/>
              </a:ext>
            </a:extLst>
          </p:cNvPr>
          <p:cNvSpPr/>
          <p:nvPr/>
        </p:nvSpPr>
        <p:spPr>
          <a:xfrm>
            <a:off x="731520"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117475" algn="ctr" defTabSz="54861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Arial"/>
              </a:rPr>
              <a:t>Here’s the data.</a:t>
            </a:r>
          </a:p>
        </p:txBody>
      </p:sp>
      <p:grpSp>
        <p:nvGrpSpPr>
          <p:cNvPr id="2" name="Group 11">
            <a:extLst>
              <a:ext uri="{FF2B5EF4-FFF2-40B4-BE49-F238E27FC236}">
                <a16:creationId xmlns:a16="http://schemas.microsoft.com/office/drawing/2014/main" id="{CB0694F2-A9DE-E521-691B-F8C3AD0B0DD3}"/>
              </a:ext>
            </a:extLst>
          </p:cNvPr>
          <p:cNvGrpSpPr/>
          <p:nvPr/>
        </p:nvGrpSpPr>
        <p:grpSpPr>
          <a:xfrm>
            <a:off x="731519" y="3930555"/>
            <a:ext cx="3727331" cy="1191443"/>
            <a:chOff x="0" y="0"/>
            <a:chExt cx="1323894" cy="532423"/>
          </a:xfrm>
        </p:grpSpPr>
        <p:sp>
          <p:nvSpPr>
            <p:cNvPr id="9" name="Freeform 12">
              <a:extLst>
                <a:ext uri="{FF2B5EF4-FFF2-40B4-BE49-F238E27FC236}">
                  <a16:creationId xmlns:a16="http://schemas.microsoft.com/office/drawing/2014/main" id="{7061446D-5C91-957B-F63B-6986365CD63A}"/>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endParaRPr lang="en-US"/>
            </a:p>
          </p:txBody>
        </p:sp>
        <p:sp>
          <p:nvSpPr>
            <p:cNvPr id="10" name="TextBox 13">
              <a:extLst>
                <a:ext uri="{FF2B5EF4-FFF2-40B4-BE49-F238E27FC236}">
                  <a16:creationId xmlns:a16="http://schemas.microsoft.com/office/drawing/2014/main" id="{95E4E518-D7FA-A282-B142-D40A0870F0C4}"/>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EC5D2DA1-313C-ECC4-FE0F-A31F9EB354AF}"/>
              </a:ext>
            </a:extLst>
          </p:cNvPr>
          <p:cNvGrpSpPr/>
          <p:nvPr/>
        </p:nvGrpSpPr>
        <p:grpSpPr>
          <a:xfrm>
            <a:off x="5461915" y="3902160"/>
            <a:ext cx="3720333" cy="1904123"/>
            <a:chOff x="0" y="-38100"/>
            <a:chExt cx="1323894" cy="850900"/>
          </a:xfrm>
        </p:grpSpPr>
        <p:sp>
          <p:nvSpPr>
            <p:cNvPr id="12" name="Freeform 12">
              <a:extLst>
                <a:ext uri="{FF2B5EF4-FFF2-40B4-BE49-F238E27FC236}">
                  <a16:creationId xmlns:a16="http://schemas.microsoft.com/office/drawing/2014/main" id="{40221866-7532-6864-18F9-93CAA5E381F2}"/>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endParaRPr lang="en-US"/>
            </a:p>
          </p:txBody>
        </p:sp>
        <p:sp>
          <p:nvSpPr>
            <p:cNvPr id="13" name="TextBox 13">
              <a:extLst>
                <a:ext uri="{FF2B5EF4-FFF2-40B4-BE49-F238E27FC236}">
                  <a16:creationId xmlns:a16="http://schemas.microsoft.com/office/drawing/2014/main" id="{3F8B0A74-6ADE-AE5B-430E-212A77DECDB5}"/>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1">
            <a:extLst>
              <a:ext uri="{FF2B5EF4-FFF2-40B4-BE49-F238E27FC236}">
                <a16:creationId xmlns:a16="http://schemas.microsoft.com/office/drawing/2014/main" id="{482C08BE-DA3A-6213-CF78-270BDDFA425C}"/>
              </a:ext>
            </a:extLst>
          </p:cNvPr>
          <p:cNvGrpSpPr/>
          <p:nvPr/>
        </p:nvGrpSpPr>
        <p:grpSpPr>
          <a:xfrm>
            <a:off x="10185197" y="3987419"/>
            <a:ext cx="3727331" cy="1191443"/>
            <a:chOff x="0" y="0"/>
            <a:chExt cx="1323894" cy="532423"/>
          </a:xfrm>
        </p:grpSpPr>
        <p:sp>
          <p:nvSpPr>
            <p:cNvPr id="15" name="Freeform 12">
              <a:extLst>
                <a:ext uri="{FF2B5EF4-FFF2-40B4-BE49-F238E27FC236}">
                  <a16:creationId xmlns:a16="http://schemas.microsoft.com/office/drawing/2014/main" id="{593DE757-3502-E711-6DD8-8EB39B1C5F93}"/>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endParaRPr lang="en-US"/>
            </a:p>
          </p:txBody>
        </p:sp>
        <p:sp>
          <p:nvSpPr>
            <p:cNvPr id="16" name="TextBox 13">
              <a:extLst>
                <a:ext uri="{FF2B5EF4-FFF2-40B4-BE49-F238E27FC236}">
                  <a16:creationId xmlns:a16="http://schemas.microsoft.com/office/drawing/2014/main" id="{0512D955-9734-ED15-B783-CA87D5D7808D}"/>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DCAA917D-DF89-BDF2-CF8D-903FC265D386}"/>
              </a:ext>
            </a:extLst>
          </p:cNvPr>
          <p:cNvSpPr txBox="1"/>
          <p:nvPr/>
        </p:nvSpPr>
        <p:spPr>
          <a:xfrm>
            <a:off x="1126419" y="4209402"/>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903D22E-1A0A-1780-9B33-1D778A5BCA95}"/>
              </a:ext>
            </a:extLst>
          </p:cNvPr>
          <p:cNvSpPr txBox="1"/>
          <p:nvPr/>
        </p:nvSpPr>
        <p:spPr>
          <a:xfrm>
            <a:off x="5920230" y="4214857"/>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F883CB1C-B21F-E70F-ACBE-A730BF6C06AC}"/>
              </a:ext>
            </a:extLst>
          </p:cNvPr>
          <p:cNvSpPr txBox="1"/>
          <p:nvPr/>
        </p:nvSpPr>
        <p:spPr>
          <a:xfrm>
            <a:off x="10640246" y="4269446"/>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92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7852BB1-B4A0-65EC-C7DB-5E79B311DC8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73D617C-59C9-A5DB-41F1-61032AC22A3F}"/>
              </a:ext>
            </a:extLst>
          </p:cNvPr>
          <p:cNvSpPr>
            <a:spLocks noGrp="1"/>
          </p:cNvSpPr>
          <p:nvPr>
            <p:ph type="title"/>
          </p:nvPr>
        </p:nvSpPr>
        <p:spPr>
          <a:xfrm>
            <a:off x="731520" y="548643"/>
            <a:ext cx="13167360" cy="1538883"/>
          </a:xfrm>
        </p:spPr>
        <p:txBody>
          <a:bodyPr/>
          <a:lstStyle/>
          <a:p>
            <a:r>
              <a:rPr lang="en-US"/>
              <a:t>Test Your Knowledge: </a:t>
            </a:r>
            <a:br>
              <a:rPr lang="en-US"/>
            </a:br>
            <a:r>
              <a:rPr lang="en-US"/>
              <a:t>Gap Closing Component</a:t>
            </a:r>
          </a:p>
        </p:txBody>
      </p:sp>
      <p:sp>
        <p:nvSpPr>
          <p:cNvPr id="4" name="Slide Number Placeholder 3">
            <a:extLst>
              <a:ext uri="{FF2B5EF4-FFF2-40B4-BE49-F238E27FC236}">
                <a16:creationId xmlns:a16="http://schemas.microsoft.com/office/drawing/2014/main" id="{037F4894-884A-58E2-B742-096577C825B7}"/>
              </a:ext>
            </a:extLst>
          </p:cNvPr>
          <p:cNvSpPr>
            <a:spLocks noGrp="1"/>
          </p:cNvSpPr>
          <p:nvPr>
            <p:ph type="sldNum" sz="quarter" idx="12"/>
          </p:nvPr>
        </p:nvSpPr>
        <p:spPr/>
        <p:txBody>
          <a:bodyPr/>
          <a:lstStyle/>
          <a:p>
            <a:fld id="{6BA907D1-9C08-47F3-B047-6197268ACA7D}" type="slidenum">
              <a:rPr lang="en-US" smtClean="0"/>
              <a:pPr/>
              <a:t>54</a:t>
            </a:fld>
            <a:endParaRPr lang="en-US"/>
          </a:p>
        </p:txBody>
      </p:sp>
      <p:sp>
        <p:nvSpPr>
          <p:cNvPr id="3" name="Rectangle 2">
            <a:extLst>
              <a:ext uri="{FF2B5EF4-FFF2-40B4-BE49-F238E27FC236}">
                <a16:creationId xmlns:a16="http://schemas.microsoft.com/office/drawing/2014/main" id="{3C1FAF93-C6FC-BE49-A85D-BAE101E249B3}"/>
              </a:ext>
            </a:extLst>
          </p:cNvPr>
          <p:cNvSpPr/>
          <p:nvPr/>
        </p:nvSpPr>
        <p:spPr>
          <a:xfrm>
            <a:off x="1513490" y="2806262"/>
            <a:ext cx="11887200" cy="380157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D623C0-4635-0EE8-34DA-85A49C6C2265}"/>
              </a:ext>
            </a:extLst>
          </p:cNvPr>
          <p:cNvSpPr txBox="1"/>
          <p:nvPr/>
        </p:nvSpPr>
        <p:spPr>
          <a:xfrm>
            <a:off x="1702675" y="3137337"/>
            <a:ext cx="11225049" cy="3170099"/>
          </a:xfrm>
          <a:prstGeom prst="rect">
            <a:avLst/>
          </a:prstGeom>
          <a:noFill/>
        </p:spPr>
        <p:txBody>
          <a:bodyPr wrap="square" rtlCol="0">
            <a:spAutoFit/>
          </a:bodyPr>
          <a:lstStyle/>
          <a:p>
            <a:pPr algn="ctr"/>
            <a:r>
              <a:rPr lang="en-US" sz="4000" b="1">
                <a:solidFill>
                  <a:srgbClr val="3C7BA9"/>
                </a:solidFill>
                <a:latin typeface="Arial" panose="020B0604020202020204" pitchFamily="34" charset="0"/>
                <a:cs typeface="Arial" panose="020B0604020202020204" pitchFamily="34" charset="0"/>
              </a:rPr>
              <a:t>True</a:t>
            </a:r>
            <a:r>
              <a:rPr lang="en-US" sz="4000">
                <a:latin typeface="Arial" panose="020B0604020202020204" pitchFamily="34" charset="0"/>
                <a:cs typeface="Arial" panose="020B0604020202020204" pitchFamily="34" charset="0"/>
              </a:rPr>
              <a:t>   or   </a:t>
            </a:r>
            <a:r>
              <a:rPr lang="en-US" sz="4000" b="1">
                <a:solidFill>
                  <a:srgbClr val="3C7BA9"/>
                </a:solidFill>
                <a:latin typeface="Arial" panose="020B0604020202020204" pitchFamily="34" charset="0"/>
                <a:cs typeface="Arial" panose="020B0604020202020204" pitchFamily="34" charset="0"/>
              </a:rPr>
              <a:t>False</a:t>
            </a:r>
          </a:p>
          <a:p>
            <a:pPr algn="ctr"/>
            <a:endParaRPr lang="en-US" sz="4000" b="1">
              <a:latin typeface="Arial" panose="020B0604020202020204" pitchFamily="34" charset="0"/>
              <a:cs typeface="Arial" panose="020B0604020202020204" pitchFamily="34" charset="0"/>
            </a:endParaRPr>
          </a:p>
          <a:p>
            <a:pPr algn="ctr"/>
            <a:r>
              <a:rPr lang="en-US" sz="4000">
                <a:latin typeface="Arial" panose="020B0604020202020204" pitchFamily="34" charset="0"/>
                <a:cs typeface="Arial" panose="020B0604020202020204" pitchFamily="34" charset="0"/>
              </a:rPr>
              <a:t>For the gap closing component, the total number of possible points change based on whether there are enough students in a subgroup.</a:t>
            </a:r>
          </a:p>
        </p:txBody>
      </p:sp>
    </p:spTree>
    <p:extLst>
      <p:ext uri="{BB962C8B-B14F-4D97-AF65-F5344CB8AC3E}">
        <p14:creationId xmlns:p14="http://schemas.microsoft.com/office/powerpoint/2010/main" val="164316632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A90C527-D09D-13BD-2AA8-FEF38E08762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1DE438A9-DB04-9F59-AF89-7758C4679E57}"/>
              </a:ext>
            </a:extLst>
          </p:cNvPr>
          <p:cNvPicPr>
            <a:picLocks noChangeAspect="1"/>
          </p:cNvPicPr>
          <p:nvPr/>
        </p:nvPicPr>
        <p:blipFill>
          <a:blip r:embed="rId3"/>
          <a:stretch>
            <a:fillRect/>
          </a:stretch>
        </p:blipFill>
        <p:spPr>
          <a:xfrm>
            <a:off x="2394893" y="224530"/>
            <a:ext cx="11232573" cy="6933149"/>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08367CFB-6279-E49D-0199-BB7B68F19C9B}"/>
              </a:ext>
            </a:extLst>
          </p:cNvPr>
          <p:cNvSpPr/>
          <p:nvPr/>
        </p:nvSpPr>
        <p:spPr>
          <a:xfrm rot="10800000">
            <a:off x="8599826" y="4131121"/>
            <a:ext cx="1922323" cy="51059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33C9326-A873-275B-94DB-D04332333ECE}"/>
              </a:ext>
            </a:extLst>
          </p:cNvPr>
          <p:cNvSpPr txBox="1"/>
          <p:nvPr/>
        </p:nvSpPr>
        <p:spPr>
          <a:xfrm>
            <a:off x="9560987" y="3909365"/>
            <a:ext cx="4377598" cy="954107"/>
          </a:xfrm>
          <a:prstGeom prst="rect">
            <a:avLst/>
          </a:prstGeom>
          <a:solidFill>
            <a:schemeClr val="bg1">
              <a:lumMod val="95000"/>
            </a:schemeClr>
          </a:solidFill>
          <a:ln w="57150">
            <a:solidFill>
              <a:srgbClr val="73A5CC"/>
            </a:solidFill>
          </a:ln>
        </p:spPr>
        <p:txBody>
          <a:bodyPr wrap="square" rtlCol="0">
            <a:spAutoFit/>
          </a:bodyPr>
          <a:lstStyle/>
          <a:p>
            <a:pPr marL="0" marR="0" lvl="0" indent="0" algn="l"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Component Percentage used to assign star rating</a:t>
            </a:r>
            <a:endPar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27868C2-CB73-8C88-8CAD-5C7D5DBA3BF5}"/>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6BA907D1-9C08-47F3-B047-6197268ACA7D}"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55</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2DBCFB6-F4F5-ADD2-1B19-57467E59D231}"/>
              </a:ext>
            </a:extLst>
          </p:cNvPr>
          <p:cNvPicPr>
            <a:picLocks noChangeAspect="1"/>
          </p:cNvPicPr>
          <p:nvPr/>
        </p:nvPicPr>
        <p:blipFill>
          <a:blip r:embed="rId4">
            <a:duotone>
              <a:prstClr val="black"/>
              <a:srgbClr val="88A651">
                <a:tint val="45000"/>
                <a:satMod val="400000"/>
              </a:srgbClr>
            </a:duotone>
          </a:blip>
          <a:stretch>
            <a:fillRect/>
          </a:stretch>
        </p:blipFill>
        <p:spPr>
          <a:xfrm>
            <a:off x="-14748" y="-9037"/>
            <a:ext cx="2347163" cy="1517621"/>
          </a:xfrm>
          <a:prstGeom prst="rect">
            <a:avLst/>
          </a:prstGeom>
          <a:noFill/>
        </p:spPr>
      </p:pic>
      <p:sp>
        <p:nvSpPr>
          <p:cNvPr id="3" name="TextBox 23">
            <a:extLst>
              <a:ext uri="{FF2B5EF4-FFF2-40B4-BE49-F238E27FC236}">
                <a16:creationId xmlns:a16="http://schemas.microsoft.com/office/drawing/2014/main" id="{3445F05E-6908-234D-39FC-8187766BA981}"/>
              </a:ext>
            </a:extLst>
          </p:cNvPr>
          <p:cNvSpPr txBox="1"/>
          <p:nvPr/>
        </p:nvSpPr>
        <p:spPr>
          <a:xfrm>
            <a:off x="-77226" y="224530"/>
            <a:ext cx="2001705"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p>
        </p:txBody>
      </p:sp>
      <p:sp>
        <p:nvSpPr>
          <p:cNvPr id="5" name="Rectangle 4">
            <a:extLst>
              <a:ext uri="{FF2B5EF4-FFF2-40B4-BE49-F238E27FC236}">
                <a16:creationId xmlns:a16="http://schemas.microsoft.com/office/drawing/2014/main" id="{63D666AE-23DD-1598-1BE3-A92BA7DE7DAB}"/>
              </a:ext>
            </a:extLst>
          </p:cNvPr>
          <p:cNvSpPr/>
          <p:nvPr/>
        </p:nvSpPr>
        <p:spPr>
          <a:xfrm>
            <a:off x="6916994" y="4715458"/>
            <a:ext cx="2094271" cy="313742"/>
          </a:xfrm>
          <a:prstGeom prst="rect">
            <a:avLst/>
          </a:prstGeom>
          <a:noFill/>
          <a:ln w="28575">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13645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9165B78-4BED-3430-10C6-2E9FDE40B64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24C4FD0F-0DBC-DC84-EE7F-9E3359CB1E55}"/>
              </a:ext>
            </a:extLst>
          </p:cNvPr>
          <p:cNvPicPr>
            <a:picLocks noChangeAspect="1"/>
          </p:cNvPicPr>
          <p:nvPr/>
        </p:nvPicPr>
        <p:blipFill>
          <a:blip r:embed="rId3"/>
          <a:stretch>
            <a:fillRect/>
          </a:stretch>
        </p:blipFill>
        <p:spPr>
          <a:xfrm>
            <a:off x="1595191" y="1398782"/>
            <a:ext cx="11824229" cy="4764554"/>
          </a:xfrm>
          <a:prstGeom prst="rect">
            <a:avLst/>
          </a:prstGeom>
        </p:spPr>
      </p:pic>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56</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845820" y="534091"/>
            <a:ext cx="13167360" cy="769441"/>
          </a:xfrm>
        </p:spPr>
        <p:txBody>
          <a:bodyPr/>
          <a:lstStyle/>
          <a:p>
            <a:r>
              <a:rPr lang="en-US">
                <a:solidFill>
                  <a:srgbClr val="F20017"/>
                </a:solidFill>
              </a:rPr>
              <a:t>Gap Closing Component</a:t>
            </a:r>
          </a:p>
        </p:txBody>
      </p:sp>
      <p:sp>
        <p:nvSpPr>
          <p:cNvPr id="6" name="TextBox 5">
            <a:extLst>
              <a:ext uri="{FF2B5EF4-FFF2-40B4-BE49-F238E27FC236}">
                <a16:creationId xmlns:a16="http://schemas.microsoft.com/office/drawing/2014/main" id="{CB2C3340-EF65-E08E-EFA1-5288D4B03778}"/>
              </a:ext>
            </a:extLst>
          </p:cNvPr>
          <p:cNvSpPr txBox="1"/>
          <p:nvPr/>
        </p:nvSpPr>
        <p:spPr>
          <a:xfrm>
            <a:off x="2190750" y="6353836"/>
            <a:ext cx="10477500" cy="523220"/>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2022-2023 Gap Closing Technical Documentation</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892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A3B2A5-432D-3F78-03EE-7A36A01BA11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79E92DB6-76DF-48F4-9C1C-96B8AB83B605}"/>
              </a:ext>
            </a:extLst>
          </p:cNvPr>
          <p:cNvSpPr>
            <a:spLocks noGrp="1"/>
          </p:cNvSpPr>
          <p:nvPr>
            <p:ph type="sldNum" sz="quarter" idx="12"/>
          </p:nvPr>
        </p:nvSpPr>
        <p:spPr/>
        <p:txBody>
          <a:bodyPr/>
          <a:lstStyle/>
          <a:p>
            <a:fld id="{6BA907D1-9C08-47F3-B047-6197268ACA7D}" type="slidenum">
              <a:rPr lang="en-US" smtClean="0"/>
              <a:pPr/>
              <a:t>57</a:t>
            </a:fld>
            <a:endParaRPr lang="en-US"/>
          </a:p>
        </p:txBody>
      </p:sp>
      <p:graphicFrame>
        <p:nvGraphicFramePr>
          <p:cNvPr id="5" name="Table 4">
            <a:extLst>
              <a:ext uri="{FF2B5EF4-FFF2-40B4-BE49-F238E27FC236}">
                <a16:creationId xmlns:a16="http://schemas.microsoft.com/office/drawing/2014/main" id="{4B0DADE6-6656-497C-A544-4C336FE35742}"/>
              </a:ext>
            </a:extLst>
          </p:cNvPr>
          <p:cNvGraphicFramePr>
            <a:graphicFrameLocks noGrp="1"/>
          </p:cNvGraphicFramePr>
          <p:nvPr>
            <p:extLst>
              <p:ext uri="{D42A27DB-BD31-4B8C-83A1-F6EECF244321}">
                <p14:modId xmlns:p14="http://schemas.microsoft.com/office/powerpoint/2010/main" val="2617485254"/>
              </p:ext>
            </p:extLst>
          </p:nvPr>
        </p:nvGraphicFramePr>
        <p:xfrm>
          <a:off x="406296" y="155934"/>
          <a:ext cx="13935154" cy="7293532"/>
        </p:xfrm>
        <a:graphic>
          <a:graphicData uri="http://schemas.openxmlformats.org/drawingml/2006/table">
            <a:tbl>
              <a:tblPr firstRow="1" firstCol="1" bandRow="1"/>
              <a:tblGrid>
                <a:gridCol w="4114498">
                  <a:extLst>
                    <a:ext uri="{9D8B030D-6E8A-4147-A177-3AD203B41FA5}">
                      <a16:colId xmlns:a16="http://schemas.microsoft.com/office/drawing/2014/main" val="2182145622"/>
                    </a:ext>
                  </a:extLst>
                </a:gridCol>
                <a:gridCol w="8019682">
                  <a:extLst>
                    <a:ext uri="{9D8B030D-6E8A-4147-A177-3AD203B41FA5}">
                      <a16:colId xmlns:a16="http://schemas.microsoft.com/office/drawing/2014/main" val="2700104095"/>
                    </a:ext>
                  </a:extLst>
                </a:gridCol>
                <a:gridCol w="1800974">
                  <a:extLst>
                    <a:ext uri="{9D8B030D-6E8A-4147-A177-3AD203B41FA5}">
                      <a16:colId xmlns:a16="http://schemas.microsoft.com/office/drawing/2014/main" val="1203760581"/>
                    </a:ext>
                  </a:extLst>
                </a:gridCol>
              </a:tblGrid>
              <a:tr h="352718">
                <a:tc gridSpan="3">
                  <a:txBody>
                    <a:bodyPr/>
                    <a:lstStyle/>
                    <a:p>
                      <a:pPr marL="0" marR="0" algn="ctr">
                        <a:lnSpc>
                          <a:spcPct val="110000"/>
                        </a:lnSpc>
                        <a:spcBef>
                          <a:spcPts val="0"/>
                        </a:spcBef>
                        <a:spcAft>
                          <a:spcPts val="0"/>
                        </a:spcAft>
                      </a:pPr>
                      <a:r>
                        <a:rPr lang="en-US" sz="2800" b="1">
                          <a:effectLst/>
                          <a:latin typeface="Arial" panose="020B0604020202020204" pitchFamily="34" charset="0"/>
                          <a:ea typeface="Yu Mincho" panose="02020400000000000000" pitchFamily="18" charset="-128"/>
                          <a:cs typeface="Arial" panose="020B0604020202020204" pitchFamily="34" charset="0"/>
                        </a:rPr>
                        <a:t>Point Assignments for Measures/Indicators</a:t>
                      </a:r>
                      <a:endParaRPr lang="en-US" sz="18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4220400"/>
                  </a:ext>
                </a:extLst>
              </a:tr>
              <a:tr h="506580">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Measure/Indicator</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Details</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Possible Points</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655964"/>
                  </a:ext>
                </a:extLst>
              </a:tr>
              <a:tr h="523674">
                <a:tc rowSpan="3">
                  <a:txBody>
                    <a:bodyPr/>
                    <a:lstStyle/>
                    <a:p>
                      <a:pPr marL="0" marR="0" algn="ctr">
                        <a:lnSpc>
                          <a:spcPct val="110000"/>
                        </a:lnSpc>
                        <a:spcBef>
                          <a:spcPts val="0"/>
                        </a:spcBef>
                        <a:spcAft>
                          <a:spcPts val="0"/>
                        </a:spcAft>
                      </a:pPr>
                      <a:r>
                        <a:rPr lang="en-US" sz="1800" b="1">
                          <a:effectLst/>
                          <a:latin typeface="Arial" panose="020B0604020202020204" pitchFamily="34" charset="0"/>
                          <a:ea typeface="Yu Mincho" panose="02020400000000000000" pitchFamily="18" charset="-128"/>
                          <a:cs typeface="Arial" panose="020B0604020202020204" pitchFamily="34" charset="0"/>
                        </a:rPr>
                        <a:t>Gifted Performance Indicator</a:t>
                      </a: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700">
                          <a:effectLst/>
                          <a:latin typeface="Arial" panose="020B0604020202020204" pitchFamily="34" charset="0"/>
                          <a:ea typeface="Yu Mincho" panose="02020400000000000000" pitchFamily="18" charset="-128"/>
                          <a:cs typeface="Arial" panose="020B0604020202020204" pitchFamily="34" charset="0"/>
                        </a:rPr>
                        <a:t>Gifted Performance Index</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0 or 5</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309387"/>
                  </a:ext>
                </a:extLst>
              </a:tr>
              <a:tr h="523674">
                <a:tc vMerge="1">
                  <a:txBody>
                    <a:bodyPr/>
                    <a:lstStyle/>
                    <a:p>
                      <a:endParaRPr lang="en-US"/>
                    </a:p>
                  </a:txBody>
                  <a:tcPr/>
                </a:tc>
                <a:tc>
                  <a:txBody>
                    <a:bodyPr/>
                    <a:lstStyle/>
                    <a:p>
                      <a:pPr marL="0" marR="0">
                        <a:lnSpc>
                          <a:spcPct val="110000"/>
                        </a:lnSpc>
                        <a:spcBef>
                          <a:spcPts val="0"/>
                        </a:spcBef>
                        <a:spcAft>
                          <a:spcPts val="0"/>
                        </a:spcAft>
                      </a:pPr>
                      <a:r>
                        <a:rPr lang="en-US" sz="1700">
                          <a:effectLst/>
                          <a:latin typeface="Arial" panose="020B0604020202020204" pitchFamily="34" charset="0"/>
                          <a:ea typeface="Yu Mincho" panose="02020400000000000000" pitchFamily="18" charset="-128"/>
                          <a:cs typeface="Arial" panose="020B0604020202020204" pitchFamily="34" charset="0"/>
                        </a:rPr>
                        <a:t>Gifted Progress (Growth)</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0 or 5</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447362"/>
                  </a:ext>
                </a:extLst>
              </a:tr>
              <a:tr h="523674">
                <a:tc vMerge="1">
                  <a:txBody>
                    <a:bodyPr/>
                    <a:lstStyle/>
                    <a:p>
                      <a:endParaRPr lang="en-US"/>
                    </a:p>
                  </a:txBody>
                  <a:tcPr/>
                </a:tc>
                <a:tc>
                  <a:txBody>
                    <a:bodyPr/>
                    <a:lstStyle/>
                    <a:p>
                      <a:pPr marL="0" marR="0">
                        <a:lnSpc>
                          <a:spcPct val="110000"/>
                        </a:lnSpc>
                        <a:spcBef>
                          <a:spcPts val="0"/>
                        </a:spcBef>
                        <a:spcAft>
                          <a:spcPts val="0"/>
                        </a:spcAft>
                      </a:pPr>
                      <a:r>
                        <a:rPr lang="en-US" sz="1700">
                          <a:effectLst/>
                          <a:latin typeface="Arial" panose="020B0604020202020204" pitchFamily="34" charset="0"/>
                          <a:ea typeface="Yu Mincho" panose="02020400000000000000" pitchFamily="18" charset="-128"/>
                          <a:cs typeface="Arial" panose="020B0604020202020204" pitchFamily="34" charset="0"/>
                        </a:rPr>
                        <a:t>Gifted Identification and Services</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0 or 5</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690482"/>
                  </a:ext>
                </a:extLst>
              </a:tr>
              <a:tr h="593534">
                <a:tc>
                  <a:txBody>
                    <a:bodyPr/>
                    <a:lstStyle/>
                    <a:p>
                      <a:pPr marL="0" marR="0" algn="ctr">
                        <a:lnSpc>
                          <a:spcPct val="110000"/>
                        </a:lnSpc>
                        <a:spcBef>
                          <a:spcPts val="0"/>
                        </a:spcBef>
                        <a:spcAft>
                          <a:spcPts val="0"/>
                        </a:spcAft>
                      </a:pPr>
                      <a:r>
                        <a:rPr lang="en-US" sz="1800" b="1">
                          <a:effectLst/>
                          <a:latin typeface="Arial" panose="020B0604020202020204" pitchFamily="34" charset="0"/>
                          <a:ea typeface="Yu Mincho" panose="02020400000000000000" pitchFamily="18" charset="-128"/>
                          <a:cs typeface="Arial" panose="020B0604020202020204" pitchFamily="34" charset="0"/>
                        </a:rPr>
                        <a:t>Chronic Absenteeism Indicator</a:t>
                      </a:r>
                      <a:endParaRPr lang="en-US" sz="18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700">
                          <a:effectLst/>
                          <a:latin typeface="Arial" panose="020B0604020202020204" pitchFamily="34" charset="0"/>
                          <a:ea typeface="Yu Mincho" panose="02020400000000000000" pitchFamily="18" charset="-128"/>
                          <a:cs typeface="Arial" panose="020B0604020202020204" pitchFamily="34" charset="0"/>
                        </a:rPr>
                        <a:t>Meet annual goal or show improvement from prior year</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0 or 5</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59547"/>
                  </a:ext>
                </a:extLst>
              </a:tr>
              <a:tr h="897889">
                <a:tc>
                  <a:txBody>
                    <a:bodyPr/>
                    <a:lstStyle/>
                    <a:p>
                      <a:pPr marL="0" marR="0" algn="ctr">
                        <a:lnSpc>
                          <a:spcPct val="110000"/>
                        </a:lnSpc>
                        <a:spcBef>
                          <a:spcPts val="0"/>
                        </a:spcBef>
                        <a:spcAft>
                          <a:spcPts val="0"/>
                        </a:spcAft>
                      </a:pPr>
                      <a:r>
                        <a:rPr lang="en-US" sz="1800" b="1">
                          <a:effectLst/>
                          <a:latin typeface="Arial" panose="020B0604020202020204" pitchFamily="34" charset="0"/>
                          <a:ea typeface="Yu Mincho" panose="02020400000000000000" pitchFamily="18" charset="-128"/>
                          <a:cs typeface="Arial" panose="020B0604020202020204" pitchFamily="34" charset="0"/>
                        </a:rPr>
                        <a:t>English Learner Proficiency Improvement Indicator</a:t>
                      </a:r>
                      <a:endParaRPr lang="en-US" sz="18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700">
                          <a:effectLst/>
                          <a:latin typeface="Arial" panose="020B0604020202020204" pitchFamily="34" charset="0"/>
                          <a:ea typeface="Yu Mincho" panose="02020400000000000000" pitchFamily="18" charset="-128"/>
                          <a:cs typeface="Arial" panose="020B0604020202020204" pitchFamily="34" charset="0"/>
                        </a:rPr>
                        <a:t>Meet annual goal or show improvement from prior year; English learners’ performance on OELPA</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0 or 5</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140162"/>
                  </a:ext>
                </a:extLst>
              </a:tr>
              <a:tr h="593534">
                <a:tc>
                  <a:txBody>
                    <a:bodyPr/>
                    <a:lstStyle/>
                    <a:p>
                      <a:pPr marL="0" marR="0" algn="ctr">
                        <a:lnSpc>
                          <a:spcPct val="110000"/>
                        </a:lnSpc>
                        <a:spcBef>
                          <a:spcPts val="0"/>
                        </a:spcBef>
                        <a:spcAft>
                          <a:spcPts val="0"/>
                        </a:spcAft>
                      </a:pPr>
                      <a:r>
                        <a:rPr lang="en-US" sz="1800" b="1">
                          <a:effectLst/>
                          <a:latin typeface="Arial" panose="020B0604020202020204" pitchFamily="34" charset="0"/>
                          <a:ea typeface="Yu Mincho" panose="02020400000000000000" pitchFamily="18" charset="-128"/>
                          <a:cs typeface="Arial" panose="020B0604020202020204" pitchFamily="34" charset="0"/>
                        </a:rPr>
                        <a:t>Graduation</a:t>
                      </a:r>
                      <a:endParaRPr lang="en-US" sz="18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700">
                          <a:effectLst/>
                          <a:latin typeface="Arial" panose="020B0604020202020204" pitchFamily="34" charset="0"/>
                          <a:ea typeface="Yu Mincho" panose="02020400000000000000" pitchFamily="18" charset="-128"/>
                          <a:cs typeface="Arial" panose="020B0604020202020204" pitchFamily="34" charset="0"/>
                        </a:rPr>
                        <a:t>Meet annual goal; at individual subgroup level  </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Up to 10</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368130"/>
                  </a:ext>
                </a:extLst>
              </a:tr>
              <a:tr h="601536">
                <a:tc>
                  <a:txBody>
                    <a:bodyPr/>
                    <a:lstStyle/>
                    <a:p>
                      <a:pPr marL="0" marR="0" algn="ctr">
                        <a:lnSpc>
                          <a:spcPct val="110000"/>
                        </a:lnSpc>
                        <a:spcBef>
                          <a:spcPts val="0"/>
                        </a:spcBef>
                        <a:spcAft>
                          <a:spcPts val="0"/>
                        </a:spcAft>
                      </a:pPr>
                      <a:r>
                        <a:rPr lang="en-US" sz="1800" b="1">
                          <a:effectLst/>
                          <a:latin typeface="Arial" panose="020B0604020202020204" pitchFamily="34" charset="0"/>
                          <a:ea typeface="Yu Mincho" panose="02020400000000000000" pitchFamily="18" charset="-128"/>
                          <a:cs typeface="Arial" panose="020B0604020202020204" pitchFamily="34" charset="0"/>
                        </a:rPr>
                        <a:t>English Language Arts – Achievement</a:t>
                      </a:r>
                      <a:endParaRPr lang="en-US" sz="18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700">
                          <a:effectLst/>
                          <a:latin typeface="Arial" panose="020B0604020202020204" pitchFamily="34" charset="0"/>
                          <a:ea typeface="Yu Mincho" panose="02020400000000000000" pitchFamily="18" charset="-128"/>
                          <a:cs typeface="Arial" panose="020B0604020202020204" pitchFamily="34" charset="0"/>
                        </a:rPr>
                        <a:t>Meet annual goal; at individual subgroup level  </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Up to 10</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743472"/>
                  </a:ext>
                </a:extLst>
              </a:tr>
              <a:tr h="601536">
                <a:tc>
                  <a:txBody>
                    <a:bodyPr/>
                    <a:lstStyle/>
                    <a:p>
                      <a:pPr marL="0" marR="0" algn="ctr">
                        <a:lnSpc>
                          <a:spcPct val="110000"/>
                        </a:lnSpc>
                        <a:spcBef>
                          <a:spcPts val="0"/>
                        </a:spcBef>
                        <a:spcAft>
                          <a:spcPts val="0"/>
                        </a:spcAft>
                      </a:pPr>
                      <a:r>
                        <a:rPr lang="en-US" sz="1800" b="1">
                          <a:effectLst/>
                          <a:latin typeface="Arial" panose="020B0604020202020204" pitchFamily="34" charset="0"/>
                          <a:ea typeface="Yu Mincho" panose="02020400000000000000" pitchFamily="18" charset="-128"/>
                          <a:cs typeface="Arial" panose="020B0604020202020204" pitchFamily="34" charset="0"/>
                        </a:rPr>
                        <a:t>English Language Arts – </a:t>
                      </a:r>
                    </a:p>
                    <a:p>
                      <a:pPr marL="0" marR="0" algn="ctr">
                        <a:lnSpc>
                          <a:spcPct val="110000"/>
                        </a:lnSpc>
                        <a:spcBef>
                          <a:spcPts val="0"/>
                        </a:spcBef>
                        <a:spcAft>
                          <a:spcPts val="0"/>
                        </a:spcAft>
                      </a:pPr>
                      <a:r>
                        <a:rPr lang="en-US" sz="1800" b="1">
                          <a:effectLst/>
                          <a:latin typeface="Arial" panose="020B0604020202020204" pitchFamily="34" charset="0"/>
                          <a:ea typeface="Yu Mincho" panose="02020400000000000000" pitchFamily="18" charset="-128"/>
                          <a:cs typeface="Arial" panose="020B0604020202020204" pitchFamily="34" charset="0"/>
                        </a:rPr>
                        <a:t>Progress (Growth)</a:t>
                      </a:r>
                      <a:endParaRPr lang="en-US" sz="18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700">
                          <a:effectLst/>
                          <a:latin typeface="Arial" panose="020B0604020202020204" pitchFamily="34" charset="0"/>
                          <a:ea typeface="Yu Mincho" panose="02020400000000000000" pitchFamily="18" charset="-128"/>
                          <a:cs typeface="Arial" panose="020B0604020202020204" pitchFamily="34" charset="0"/>
                        </a:rPr>
                        <a:t>Meet annual goal; at individual subgroup level  </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Up to 10</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324019"/>
                  </a:ext>
                </a:extLst>
              </a:tr>
              <a:tr h="593534">
                <a:tc>
                  <a:txBody>
                    <a:bodyPr/>
                    <a:lstStyle/>
                    <a:p>
                      <a:pPr marL="0" marR="0" algn="ctr">
                        <a:lnSpc>
                          <a:spcPct val="110000"/>
                        </a:lnSpc>
                        <a:spcBef>
                          <a:spcPts val="0"/>
                        </a:spcBef>
                        <a:spcAft>
                          <a:spcPts val="0"/>
                        </a:spcAft>
                      </a:pPr>
                      <a:r>
                        <a:rPr lang="en-US" sz="1800" b="1">
                          <a:effectLst/>
                          <a:latin typeface="Arial" panose="020B0604020202020204" pitchFamily="34" charset="0"/>
                          <a:ea typeface="Yu Mincho" panose="02020400000000000000" pitchFamily="18" charset="-128"/>
                          <a:cs typeface="Arial" panose="020B0604020202020204" pitchFamily="34" charset="0"/>
                        </a:rPr>
                        <a:t>Mathematics – Achievement</a:t>
                      </a:r>
                      <a:endParaRPr lang="en-US" sz="18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700">
                          <a:effectLst/>
                          <a:latin typeface="Arial" panose="020B0604020202020204" pitchFamily="34" charset="0"/>
                          <a:ea typeface="Yu Mincho" panose="02020400000000000000" pitchFamily="18" charset="-128"/>
                          <a:cs typeface="Arial" panose="020B0604020202020204" pitchFamily="34" charset="0"/>
                        </a:rPr>
                        <a:t>Meet annual goal; at individual subgroup level  </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Up to 10</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505416"/>
                  </a:ext>
                </a:extLst>
              </a:tr>
              <a:tr h="593534">
                <a:tc>
                  <a:txBody>
                    <a:bodyPr/>
                    <a:lstStyle/>
                    <a:p>
                      <a:pPr marL="0" marR="0" algn="ctr">
                        <a:lnSpc>
                          <a:spcPct val="110000"/>
                        </a:lnSpc>
                        <a:spcBef>
                          <a:spcPts val="0"/>
                        </a:spcBef>
                        <a:spcAft>
                          <a:spcPts val="0"/>
                        </a:spcAft>
                      </a:pPr>
                      <a:r>
                        <a:rPr lang="en-US" sz="1800" b="1">
                          <a:effectLst/>
                          <a:latin typeface="Arial" panose="020B0604020202020204" pitchFamily="34" charset="0"/>
                          <a:ea typeface="Yu Mincho" panose="02020400000000000000" pitchFamily="18" charset="-128"/>
                          <a:cs typeface="Arial" panose="020B0604020202020204" pitchFamily="34" charset="0"/>
                        </a:rPr>
                        <a:t>Mathematics – Progress (Growth)</a:t>
                      </a:r>
                      <a:endParaRPr lang="en-US" sz="18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700">
                          <a:effectLst/>
                          <a:latin typeface="Arial" panose="020B0604020202020204" pitchFamily="34" charset="0"/>
                          <a:ea typeface="Yu Mincho" panose="02020400000000000000" pitchFamily="18" charset="-128"/>
                          <a:cs typeface="Arial" panose="020B0604020202020204" pitchFamily="34" charset="0"/>
                        </a:rPr>
                        <a:t>Meet annual goal; at individual subgroup level  </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700" b="1">
                          <a:effectLst/>
                          <a:latin typeface="Arial" panose="020B0604020202020204" pitchFamily="34" charset="0"/>
                          <a:ea typeface="Yu Mincho" panose="02020400000000000000" pitchFamily="18" charset="-128"/>
                          <a:cs typeface="Arial" panose="020B0604020202020204" pitchFamily="34" charset="0"/>
                        </a:rPr>
                        <a:t>Up to 10</a:t>
                      </a:r>
                      <a:endParaRPr lang="en-US" sz="1300" b="1">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071905"/>
                  </a:ext>
                </a:extLst>
              </a:tr>
              <a:tr h="307826">
                <a:tc gridSpan="2">
                  <a:txBody>
                    <a:bodyPr/>
                    <a:lstStyle/>
                    <a:p>
                      <a:pPr marL="0" marR="0" algn="r">
                        <a:lnSpc>
                          <a:spcPct val="110000"/>
                        </a:lnSpc>
                        <a:spcBef>
                          <a:spcPts val="0"/>
                        </a:spcBef>
                        <a:spcAft>
                          <a:spcPts val="0"/>
                        </a:spcAft>
                      </a:pPr>
                      <a:r>
                        <a:rPr lang="en-US" sz="1900" b="1">
                          <a:effectLst/>
                          <a:latin typeface="Arial" panose="020B0604020202020204" pitchFamily="34" charset="0"/>
                          <a:ea typeface="Yu Mincho" panose="02020400000000000000" pitchFamily="18" charset="-128"/>
                          <a:cs typeface="Arial" panose="020B0604020202020204" pitchFamily="34" charset="0"/>
                        </a:rPr>
                        <a:t>Total Possible:</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0000"/>
                        </a:lnSpc>
                        <a:spcBef>
                          <a:spcPts val="0"/>
                        </a:spcBef>
                        <a:spcAft>
                          <a:spcPts val="0"/>
                        </a:spcAft>
                      </a:pPr>
                      <a:r>
                        <a:rPr lang="en-US" sz="1900" b="1">
                          <a:effectLst/>
                          <a:latin typeface="Arial" panose="020B0604020202020204" pitchFamily="34" charset="0"/>
                          <a:ea typeface="Yu Mincho" panose="02020400000000000000" pitchFamily="18" charset="-128"/>
                          <a:cs typeface="Arial" panose="020B0604020202020204" pitchFamily="34" charset="0"/>
                        </a:rPr>
                        <a:t>75</a:t>
                      </a:r>
                      <a:endParaRPr lang="en-US" sz="1300">
                        <a:effectLst/>
                        <a:latin typeface="Arial" panose="020B0604020202020204" pitchFamily="34" charset="0"/>
                        <a:ea typeface="Yu Mincho" panose="02020400000000000000" pitchFamily="18" charset="-128"/>
                        <a:cs typeface="Arial" panose="020B0604020202020204" pitchFamily="34" charset="0"/>
                      </a:endParaRPr>
                    </a:p>
                  </a:txBody>
                  <a:tcPr marL="78976" marR="789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601348"/>
                  </a:ext>
                </a:extLst>
              </a:tr>
            </a:tbl>
          </a:graphicData>
        </a:graphic>
      </p:graphicFrame>
    </p:spTree>
    <p:extLst>
      <p:ext uri="{BB962C8B-B14F-4D97-AF65-F5344CB8AC3E}">
        <p14:creationId xmlns:p14="http://schemas.microsoft.com/office/powerpoint/2010/main" val="31791257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C83F156-F3E4-ABD7-97DF-2BD2137B1F0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Flowchart: Document 4">
            <a:extLst>
              <a:ext uri="{FF2B5EF4-FFF2-40B4-BE49-F238E27FC236}">
                <a16:creationId xmlns:a16="http://schemas.microsoft.com/office/drawing/2014/main" id="{EB938788-F08E-387C-9F7A-E5100DC7A10E}"/>
              </a:ext>
            </a:extLst>
          </p:cNvPr>
          <p:cNvSpPr/>
          <p:nvPr/>
        </p:nvSpPr>
        <p:spPr>
          <a:xfrm>
            <a:off x="477077" y="0"/>
            <a:ext cx="4187687" cy="3220279"/>
          </a:xfrm>
          <a:prstGeom prst="flowChartDocument">
            <a:avLst/>
          </a:prstGeom>
          <a:solidFill>
            <a:srgbClr val="3C7BA9"/>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CD0920"/>
              </a:highlight>
            </a:endParaRPr>
          </a:p>
        </p:txBody>
      </p:sp>
      <p:sp>
        <p:nvSpPr>
          <p:cNvPr id="7" name="Title 1">
            <a:extLst>
              <a:ext uri="{FF2B5EF4-FFF2-40B4-BE49-F238E27FC236}">
                <a16:creationId xmlns:a16="http://schemas.microsoft.com/office/drawing/2014/main" id="{467362E0-CB10-3860-EF6B-341E9FEC6584}"/>
              </a:ext>
            </a:extLst>
          </p:cNvPr>
          <p:cNvSpPr>
            <a:spLocks noGrp="1"/>
          </p:cNvSpPr>
          <p:nvPr>
            <p:ph type="title"/>
          </p:nvPr>
        </p:nvSpPr>
        <p:spPr>
          <a:xfrm>
            <a:off x="610923" y="225288"/>
            <a:ext cx="3919993" cy="1538883"/>
          </a:xfrm>
        </p:spPr>
        <p:txBody>
          <a:bodyPr/>
          <a:lstStyle/>
          <a:p>
            <a:r>
              <a:rPr lang="en-US">
                <a:solidFill>
                  <a:schemeClr val="bg1"/>
                </a:solidFill>
              </a:rPr>
              <a:t>Gap Closing Calculator</a:t>
            </a:r>
          </a:p>
        </p:txBody>
      </p:sp>
      <p:pic>
        <p:nvPicPr>
          <p:cNvPr id="12" name="Picture 11">
            <a:extLst>
              <a:ext uri="{FF2B5EF4-FFF2-40B4-BE49-F238E27FC236}">
                <a16:creationId xmlns:a16="http://schemas.microsoft.com/office/drawing/2014/main" id="{297DB988-413D-24BE-92BF-FEEB46B653FF}"/>
              </a:ext>
            </a:extLst>
          </p:cNvPr>
          <p:cNvPicPr>
            <a:picLocks noChangeAspect="1"/>
          </p:cNvPicPr>
          <p:nvPr/>
        </p:nvPicPr>
        <p:blipFill rotWithShape="1">
          <a:blip r:embed="rId2"/>
          <a:srcRect t="38650"/>
          <a:stretch/>
        </p:blipFill>
        <p:spPr>
          <a:xfrm>
            <a:off x="315560" y="5427423"/>
            <a:ext cx="2681735" cy="197904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54D3319-90B9-32C2-C89E-E7AD42AFAFB2}"/>
              </a:ext>
            </a:extLst>
          </p:cNvPr>
          <p:cNvPicPr>
            <a:picLocks noChangeAspect="1"/>
          </p:cNvPicPr>
          <p:nvPr/>
        </p:nvPicPr>
        <p:blipFill>
          <a:blip r:embed="rId3"/>
          <a:stretch>
            <a:fillRect/>
          </a:stretch>
        </p:blipFill>
        <p:spPr>
          <a:xfrm>
            <a:off x="2284061" y="4064026"/>
            <a:ext cx="4027357" cy="1979045"/>
          </a:xfrm>
          <a:prstGeom prst="rect">
            <a:avLst/>
          </a:prstGeom>
          <a:ln>
            <a:noFill/>
          </a:ln>
          <a:effectLst>
            <a:outerShdw blurRad="292100" dist="139700" dir="2700000" algn="tl" rotWithShape="0">
              <a:srgbClr val="333333">
                <a:alpha val="65000"/>
              </a:srgbClr>
            </a:outerShdw>
          </a:effectLst>
        </p:spPr>
      </p:pic>
      <p:pic>
        <p:nvPicPr>
          <p:cNvPr id="8" name="Content Placeholder 7">
            <a:extLst>
              <a:ext uri="{FF2B5EF4-FFF2-40B4-BE49-F238E27FC236}">
                <a16:creationId xmlns:a16="http://schemas.microsoft.com/office/drawing/2014/main" id="{4C8E713D-3C76-073E-FF09-F52B949BAA60}"/>
              </a:ext>
            </a:extLst>
          </p:cNvPr>
          <p:cNvPicPr>
            <a:picLocks noGrp="1" noChangeAspect="1"/>
          </p:cNvPicPr>
          <p:nvPr>
            <p:ph idx="1"/>
          </p:nvPr>
        </p:nvPicPr>
        <p:blipFill>
          <a:blip r:embed="rId4"/>
          <a:stretch>
            <a:fillRect/>
          </a:stretch>
        </p:blipFill>
        <p:spPr>
          <a:xfrm>
            <a:off x="5537901" y="225288"/>
            <a:ext cx="8481576" cy="4767594"/>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198FCBD2-FA0C-B9A1-1C6A-29D67FFCF524}"/>
              </a:ext>
            </a:extLst>
          </p:cNvPr>
          <p:cNvSpPr txBox="1"/>
          <p:nvPr/>
        </p:nvSpPr>
        <p:spPr>
          <a:xfrm>
            <a:off x="7759700" y="6043071"/>
            <a:ext cx="5600700"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hlinkClick r:id="rId5"/>
              </a:rPr>
              <a:t>Report Card Component Calculator</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67982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961A17D-07C9-8588-7A9D-860BB0DF803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35B99F51-96FD-68A8-7C05-98AE188E731A}"/>
              </a:ext>
            </a:extLst>
          </p:cNvPr>
          <p:cNvPicPr>
            <a:picLocks noChangeAspect="1"/>
          </p:cNvPicPr>
          <p:nvPr/>
        </p:nvPicPr>
        <p:blipFill>
          <a:blip r:embed="rId2"/>
          <a:stretch>
            <a:fillRect/>
          </a:stretch>
        </p:blipFill>
        <p:spPr>
          <a:xfrm>
            <a:off x="879239" y="1626314"/>
            <a:ext cx="10550993" cy="563053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4CD962A3-C681-F7ED-3181-A065707D97B4}"/>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6BA907D1-9C08-47F3-B047-6197268ACA7D}"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59</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7" name="Arrow: Right 6">
            <a:extLst>
              <a:ext uri="{FF2B5EF4-FFF2-40B4-BE49-F238E27FC236}">
                <a16:creationId xmlns:a16="http://schemas.microsoft.com/office/drawing/2014/main" id="{74B1E602-04B9-231A-3FFD-317563C1D12A}"/>
              </a:ext>
            </a:extLst>
          </p:cNvPr>
          <p:cNvSpPr/>
          <p:nvPr/>
        </p:nvSpPr>
        <p:spPr>
          <a:xfrm rot="5400000">
            <a:off x="2517907" y="2298438"/>
            <a:ext cx="2602020"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5E2E82FD-AFFF-812E-D72F-DCC711F6D8E7}"/>
              </a:ext>
            </a:extLst>
          </p:cNvPr>
          <p:cNvSpPr txBox="1"/>
          <p:nvPr/>
        </p:nvSpPr>
        <p:spPr>
          <a:xfrm>
            <a:off x="3200168" y="650414"/>
            <a:ext cx="7600213" cy="1815882"/>
          </a:xfrm>
          <a:prstGeom prst="rect">
            <a:avLst/>
          </a:prstGeom>
          <a:solidFill>
            <a:schemeClr val="bg1">
              <a:lumMod val="95000"/>
            </a:schemeClr>
          </a:solidFill>
          <a:ln w="57150">
            <a:solidFill>
              <a:srgbClr val="73A5CC"/>
            </a:solidFill>
          </a:ln>
        </p:spPr>
        <p:txBody>
          <a:bodyPr wrap="square" rtlCol="0">
            <a:spAutoFit/>
          </a:bodyPr>
          <a:lstStyle/>
          <a:p>
            <a:pPr marL="0" marR="0" lvl="0" indent="0" algn="l"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Underlying measure data is comparable to prior year’s performance. Based on performance goals in Ohio’s ESSA plan, meeting or exceeding by student subgroup.</a:t>
            </a:r>
          </a:p>
        </p:txBody>
      </p:sp>
      <p:sp>
        <p:nvSpPr>
          <p:cNvPr id="10" name="TextBox 9">
            <a:extLst>
              <a:ext uri="{FF2B5EF4-FFF2-40B4-BE49-F238E27FC236}">
                <a16:creationId xmlns:a16="http://schemas.microsoft.com/office/drawing/2014/main" id="{EB4D3EF6-9838-8F17-99A1-37B5201167A4}"/>
              </a:ext>
            </a:extLst>
          </p:cNvPr>
          <p:cNvSpPr txBox="1"/>
          <p:nvPr/>
        </p:nvSpPr>
        <p:spPr>
          <a:xfrm>
            <a:off x="10079090" y="4647008"/>
            <a:ext cx="2837206" cy="1477328"/>
          </a:xfrm>
          <a:prstGeom prst="rect">
            <a:avLst/>
          </a:prstGeom>
          <a:solidFill>
            <a:schemeClr val="bg1">
              <a:lumMod val="95000"/>
            </a:schemeClr>
          </a:solidFill>
          <a:ln w="57150">
            <a:solidFill>
              <a:srgbClr val="73A5CC"/>
            </a:solidFill>
            <a:prstDash val="sysDash"/>
          </a:ln>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 Dot = Individual Subgroup Goal </a:t>
            </a:r>
          </a:p>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Bar = Individual Subgroup Performance</a:t>
            </a:r>
          </a:p>
        </p:txBody>
      </p:sp>
      <p:sp>
        <p:nvSpPr>
          <p:cNvPr id="3" name="TextBox 2">
            <a:extLst>
              <a:ext uri="{FF2B5EF4-FFF2-40B4-BE49-F238E27FC236}">
                <a16:creationId xmlns:a16="http://schemas.microsoft.com/office/drawing/2014/main" id="{A39195BB-54E2-CB4A-79FA-243F606DAB99}"/>
              </a:ext>
            </a:extLst>
          </p:cNvPr>
          <p:cNvSpPr txBox="1"/>
          <p:nvPr/>
        </p:nvSpPr>
        <p:spPr>
          <a:xfrm>
            <a:off x="11565154" y="202084"/>
            <a:ext cx="2873829" cy="2308324"/>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Yearly Performance Index goals can be found on the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Gap Closing Technical Documentation</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7AB9C07-2639-938F-B629-0D7B2F924A92}"/>
              </a:ext>
            </a:extLst>
          </p:cNvPr>
          <p:cNvPicPr>
            <a:picLocks noChangeAspect="1"/>
          </p:cNvPicPr>
          <p:nvPr/>
        </p:nvPicPr>
        <p:blipFill>
          <a:blip r:embed="rId4">
            <a:duotone>
              <a:prstClr val="black"/>
              <a:schemeClr val="accent1">
                <a:tint val="45000"/>
                <a:satMod val="400000"/>
              </a:schemeClr>
            </a:duotone>
          </a:blip>
          <a:stretch>
            <a:fillRect/>
          </a:stretch>
        </p:blipFill>
        <p:spPr>
          <a:xfrm>
            <a:off x="-13648" y="-9037"/>
            <a:ext cx="2213509" cy="1431203"/>
          </a:xfrm>
          <a:prstGeom prst="rect">
            <a:avLst/>
          </a:prstGeom>
          <a:noFill/>
        </p:spPr>
      </p:pic>
      <p:sp>
        <p:nvSpPr>
          <p:cNvPr id="6" name="TextBox 23">
            <a:extLst>
              <a:ext uri="{FF2B5EF4-FFF2-40B4-BE49-F238E27FC236}">
                <a16:creationId xmlns:a16="http://schemas.microsoft.com/office/drawing/2014/main" id="{CA1671B7-9C7C-6199-A3C7-0B7C239E2F20}"/>
              </a:ext>
            </a:extLst>
          </p:cNvPr>
          <p:cNvSpPr txBox="1"/>
          <p:nvPr/>
        </p:nvSpPr>
        <p:spPr>
          <a:xfrm>
            <a:off x="144666" y="195111"/>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p>
        </p:txBody>
      </p:sp>
    </p:spTree>
    <p:extLst>
      <p:ext uri="{BB962C8B-B14F-4D97-AF65-F5344CB8AC3E}">
        <p14:creationId xmlns:p14="http://schemas.microsoft.com/office/powerpoint/2010/main" val="298702406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52F0D09-EC11-26E7-91D0-ABFA1B09556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E8B99F2-C703-7CA3-8B60-C1E7303A49D6}"/>
              </a:ext>
            </a:extLst>
          </p:cNvPr>
          <p:cNvSpPr>
            <a:spLocks noGrp="1"/>
          </p:cNvSpPr>
          <p:nvPr>
            <p:ph type="title"/>
          </p:nvPr>
        </p:nvSpPr>
        <p:spPr/>
        <p:txBody>
          <a:bodyPr/>
          <a:lstStyle/>
          <a:p>
            <a:r>
              <a:rPr lang="en-US"/>
              <a:t>Procedures</a:t>
            </a:r>
          </a:p>
        </p:txBody>
      </p:sp>
      <p:sp>
        <p:nvSpPr>
          <p:cNvPr id="4" name="Slide Number Placeholder 3">
            <a:extLst>
              <a:ext uri="{FF2B5EF4-FFF2-40B4-BE49-F238E27FC236}">
                <a16:creationId xmlns:a16="http://schemas.microsoft.com/office/drawing/2014/main" id="{D9413591-CE96-5399-33CD-84C0DB96E7AE}"/>
              </a:ext>
            </a:extLst>
          </p:cNvPr>
          <p:cNvSpPr>
            <a:spLocks noGrp="1"/>
          </p:cNvSpPr>
          <p:nvPr>
            <p:ph type="sldNum" sz="quarter" idx="12"/>
          </p:nvPr>
        </p:nvSpPr>
        <p:spPr/>
        <p:txBody>
          <a:bodyPr/>
          <a:lstStyle/>
          <a:p>
            <a:fld id="{6BA907D1-9C08-47F3-B047-6197268ACA7D}" type="slidenum">
              <a:rPr lang="en-US" smtClean="0"/>
              <a:pPr/>
              <a:t>6</a:t>
            </a:fld>
            <a:endParaRPr lang="en-US"/>
          </a:p>
        </p:txBody>
      </p:sp>
      <p:pic>
        <p:nvPicPr>
          <p:cNvPr id="10" name="Picture 9">
            <a:extLst>
              <a:ext uri="{FF2B5EF4-FFF2-40B4-BE49-F238E27FC236}">
                <a16:creationId xmlns:a16="http://schemas.microsoft.com/office/drawing/2014/main" id="{AA66C757-02F8-A1B8-F329-3F89B15D0E70}"/>
              </a:ext>
            </a:extLst>
          </p:cNvPr>
          <p:cNvPicPr>
            <a:picLocks noChangeAspect="1"/>
          </p:cNvPicPr>
          <p:nvPr/>
        </p:nvPicPr>
        <p:blipFill rotWithShape="1">
          <a:blip r:embed="rId3"/>
          <a:srcRect t="4975"/>
          <a:stretch/>
        </p:blipFill>
        <p:spPr>
          <a:xfrm>
            <a:off x="1061720" y="171680"/>
            <a:ext cx="11600597" cy="7152858"/>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DF426D6A-73F8-1C03-17E8-9D3DF45E2730}"/>
              </a:ext>
            </a:extLst>
          </p:cNvPr>
          <p:cNvSpPr/>
          <p:nvPr/>
        </p:nvSpPr>
        <p:spPr>
          <a:xfrm rot="2994520">
            <a:off x="7953210" y="5735833"/>
            <a:ext cx="576563" cy="1624084"/>
          </a:xfrm>
          <a:prstGeom prst="downArrow">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0526F99-2258-CA77-2574-0F470E8A6777}"/>
              </a:ext>
            </a:extLst>
          </p:cNvPr>
          <p:cNvSpPr txBox="1"/>
          <p:nvPr/>
        </p:nvSpPr>
        <p:spPr>
          <a:xfrm>
            <a:off x="8939284" y="5268878"/>
            <a:ext cx="2729552" cy="738664"/>
          </a:xfrm>
          <a:prstGeom prst="rect">
            <a:avLst/>
          </a:prstGeom>
          <a:solidFill>
            <a:schemeClr val="bg1"/>
          </a:solidFill>
          <a:ln>
            <a:solidFill>
              <a:srgbClr val="3C7BA9"/>
            </a:solidFill>
          </a:ln>
        </p:spPr>
        <p:txBody>
          <a:bodyPr wrap="square" rtlCol="0">
            <a:spAutoFit/>
          </a:bodyPr>
          <a:lstStyle/>
          <a:p>
            <a:r>
              <a:rPr lang="en-US"/>
              <a:t>Use this scroll bar to see additional columns</a:t>
            </a:r>
          </a:p>
        </p:txBody>
      </p:sp>
      <p:sp>
        <p:nvSpPr>
          <p:cNvPr id="13" name="Arrow: Up 12">
            <a:extLst>
              <a:ext uri="{FF2B5EF4-FFF2-40B4-BE49-F238E27FC236}">
                <a16:creationId xmlns:a16="http://schemas.microsoft.com/office/drawing/2014/main" id="{C9D7EAF5-96A7-1C9F-DB69-01C18B1F998E}"/>
              </a:ext>
            </a:extLst>
          </p:cNvPr>
          <p:cNvSpPr/>
          <p:nvPr/>
        </p:nvSpPr>
        <p:spPr>
          <a:xfrm>
            <a:off x="6619164" y="2743203"/>
            <a:ext cx="495337" cy="769442"/>
          </a:xfrm>
          <a:prstGeom prst="upArrow">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4C7E9FF-43E2-AD79-0F75-618313269033}"/>
              </a:ext>
            </a:extLst>
          </p:cNvPr>
          <p:cNvSpPr txBox="1"/>
          <p:nvPr/>
        </p:nvSpPr>
        <p:spPr>
          <a:xfrm>
            <a:off x="5511939" y="3404689"/>
            <a:ext cx="2729552" cy="738664"/>
          </a:xfrm>
          <a:prstGeom prst="rect">
            <a:avLst/>
          </a:prstGeom>
          <a:solidFill>
            <a:schemeClr val="bg1"/>
          </a:solidFill>
          <a:ln>
            <a:solidFill>
              <a:srgbClr val="3C7BA9"/>
            </a:solidFill>
          </a:ln>
        </p:spPr>
        <p:txBody>
          <a:bodyPr wrap="square" rtlCol="0">
            <a:spAutoFit/>
          </a:bodyPr>
          <a:lstStyle/>
          <a:p>
            <a:r>
              <a:rPr lang="en-US"/>
              <a:t>Click the </a:t>
            </a:r>
            <a:r>
              <a:rPr lang="en-US" b="1"/>
              <a:t>+</a:t>
            </a:r>
            <a:r>
              <a:rPr lang="en-US"/>
              <a:t> button to type in a question</a:t>
            </a:r>
          </a:p>
        </p:txBody>
      </p:sp>
    </p:spTree>
    <p:extLst>
      <p:ext uri="{BB962C8B-B14F-4D97-AF65-F5344CB8AC3E}">
        <p14:creationId xmlns:p14="http://schemas.microsoft.com/office/powerpoint/2010/main" val="313005794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6845083-4F93-0B9C-33C3-978AD760BF0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8F177E2-1893-87C4-84AD-521F01B34BC8}"/>
              </a:ext>
            </a:extLst>
          </p:cNvPr>
          <p:cNvPicPr>
            <a:picLocks noChangeAspect="1"/>
          </p:cNvPicPr>
          <p:nvPr/>
        </p:nvPicPr>
        <p:blipFill>
          <a:blip r:embed="rId2"/>
          <a:stretch>
            <a:fillRect/>
          </a:stretch>
        </p:blipFill>
        <p:spPr>
          <a:xfrm>
            <a:off x="620398" y="576696"/>
            <a:ext cx="13389603" cy="632286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54F09571-14A3-25F8-621A-881716722230}"/>
              </a:ext>
            </a:extLst>
          </p:cNvPr>
          <p:cNvSpPr>
            <a:spLocks noGrp="1"/>
          </p:cNvSpPr>
          <p:nvPr>
            <p:ph type="sldNum" sz="quarter" idx="12"/>
          </p:nvPr>
        </p:nvSpPr>
        <p:spPr/>
        <p:txBody>
          <a:bodyPr/>
          <a:lstStyle/>
          <a:p>
            <a:fld id="{6BA907D1-9C08-47F3-B047-6197268ACA7D}" type="slidenum">
              <a:rPr lang="en-US" smtClean="0"/>
              <a:pPr/>
              <a:t>60</a:t>
            </a:fld>
            <a:endParaRPr lang="en-US"/>
          </a:p>
        </p:txBody>
      </p:sp>
      <p:sp>
        <p:nvSpPr>
          <p:cNvPr id="8" name="Arrow: Right 7">
            <a:extLst>
              <a:ext uri="{FF2B5EF4-FFF2-40B4-BE49-F238E27FC236}">
                <a16:creationId xmlns:a16="http://schemas.microsoft.com/office/drawing/2014/main" id="{C2808A1E-4687-E30D-F6E7-1BA759AA7A9E}"/>
              </a:ext>
            </a:extLst>
          </p:cNvPr>
          <p:cNvSpPr/>
          <p:nvPr/>
        </p:nvSpPr>
        <p:spPr>
          <a:xfrm rot="16200000">
            <a:off x="5283104" y="4954272"/>
            <a:ext cx="1296364"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9054DA-AA2B-B575-446D-E7B71F3AFFE5}"/>
              </a:ext>
            </a:extLst>
          </p:cNvPr>
          <p:cNvSpPr txBox="1"/>
          <p:nvPr/>
        </p:nvSpPr>
        <p:spPr>
          <a:xfrm>
            <a:off x="5398860" y="5609337"/>
            <a:ext cx="5595492" cy="1200329"/>
          </a:xfrm>
          <a:prstGeom prst="rect">
            <a:avLst/>
          </a:prstGeom>
          <a:solidFill>
            <a:schemeClr val="bg1">
              <a:lumMod val="95000"/>
            </a:schemeClr>
          </a:solidFill>
          <a:ln w="57150">
            <a:solidFill>
              <a:srgbClr val="73A5CC"/>
            </a:solidFill>
            <a:prstDash val="sysDash"/>
          </a:ln>
        </p:spPr>
        <p:txBody>
          <a:bodyPr wrap="square" rtlCol="0">
            <a:spAutoFit/>
          </a:bodyPr>
          <a:lstStyle/>
          <a:p>
            <a:pPr algn="ctr"/>
            <a:r>
              <a:rPr lang="en-US" sz="1800">
                <a:latin typeface="Arial" panose="020B0604020202020204" pitchFamily="34" charset="0"/>
                <a:cs typeface="Arial" panose="020B0604020202020204" pitchFamily="34" charset="0"/>
              </a:rPr>
              <a:t>Red Line = Goal for all subgroups is </a:t>
            </a:r>
          </a:p>
          <a:p>
            <a:pPr algn="ctr"/>
            <a:r>
              <a:rPr lang="en-US" sz="1800">
                <a:latin typeface="Arial" panose="020B0604020202020204" pitchFamily="34" charset="0"/>
                <a:cs typeface="Arial" panose="020B0604020202020204" pitchFamily="34" charset="0"/>
              </a:rPr>
              <a:t>Growth Index of at least 2. </a:t>
            </a:r>
          </a:p>
          <a:p>
            <a:pPr algn="ctr"/>
            <a:endParaRPr lang="en-US" sz="1800">
              <a:latin typeface="Arial" panose="020B0604020202020204" pitchFamily="34" charset="0"/>
              <a:cs typeface="Arial" panose="020B0604020202020204" pitchFamily="34" charset="0"/>
            </a:endParaRPr>
          </a:p>
          <a:p>
            <a:pPr algn="ctr"/>
            <a:r>
              <a:rPr lang="en-US" sz="1800">
                <a:latin typeface="Arial" panose="020B0604020202020204" pitchFamily="34" charset="0"/>
                <a:cs typeface="Arial" panose="020B0604020202020204" pitchFamily="34" charset="0"/>
              </a:rPr>
              <a:t>Bar = Individual Subgroup Performance</a:t>
            </a:r>
          </a:p>
        </p:txBody>
      </p:sp>
    </p:spTree>
    <p:extLst>
      <p:ext uri="{BB962C8B-B14F-4D97-AF65-F5344CB8AC3E}">
        <p14:creationId xmlns:p14="http://schemas.microsoft.com/office/powerpoint/2010/main" val="351803692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1BA77D6-B25D-DA56-186E-CCB83D3E623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F8890AEA-DC59-2796-9921-4B262CD07075}"/>
              </a:ext>
            </a:extLst>
          </p:cNvPr>
          <p:cNvPicPr>
            <a:picLocks noChangeAspect="1"/>
          </p:cNvPicPr>
          <p:nvPr/>
        </p:nvPicPr>
        <p:blipFill>
          <a:blip r:embed="rId2"/>
          <a:stretch>
            <a:fillRect/>
          </a:stretch>
        </p:blipFill>
        <p:spPr>
          <a:xfrm>
            <a:off x="731520" y="542036"/>
            <a:ext cx="12826094" cy="568623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54F09571-14A3-25F8-621A-881716722230}"/>
              </a:ext>
            </a:extLst>
          </p:cNvPr>
          <p:cNvSpPr>
            <a:spLocks noGrp="1"/>
          </p:cNvSpPr>
          <p:nvPr>
            <p:ph type="sldNum" sz="quarter" idx="12"/>
          </p:nvPr>
        </p:nvSpPr>
        <p:spPr/>
        <p:txBody>
          <a:bodyPr/>
          <a:lstStyle/>
          <a:p>
            <a:fld id="{6BA907D1-9C08-47F3-B047-6197268ACA7D}" type="slidenum">
              <a:rPr lang="en-US" smtClean="0"/>
              <a:pPr/>
              <a:t>61</a:t>
            </a:fld>
            <a:endParaRPr lang="en-US"/>
          </a:p>
        </p:txBody>
      </p:sp>
      <p:sp>
        <p:nvSpPr>
          <p:cNvPr id="8" name="Arrow: Right 7">
            <a:extLst>
              <a:ext uri="{FF2B5EF4-FFF2-40B4-BE49-F238E27FC236}">
                <a16:creationId xmlns:a16="http://schemas.microsoft.com/office/drawing/2014/main" id="{C2808A1E-4687-E30D-F6E7-1BA759AA7A9E}"/>
              </a:ext>
            </a:extLst>
          </p:cNvPr>
          <p:cNvSpPr/>
          <p:nvPr/>
        </p:nvSpPr>
        <p:spPr>
          <a:xfrm rot="16200000">
            <a:off x="4750678" y="4751364"/>
            <a:ext cx="1296364"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9054DA-AA2B-B575-446D-E7B71F3AFFE5}"/>
              </a:ext>
            </a:extLst>
          </p:cNvPr>
          <p:cNvSpPr txBox="1"/>
          <p:nvPr/>
        </p:nvSpPr>
        <p:spPr>
          <a:xfrm>
            <a:off x="4898528" y="5489607"/>
            <a:ext cx="3556104" cy="1477328"/>
          </a:xfrm>
          <a:prstGeom prst="rect">
            <a:avLst/>
          </a:prstGeom>
          <a:solidFill>
            <a:schemeClr val="bg1">
              <a:lumMod val="95000"/>
            </a:schemeClr>
          </a:solidFill>
          <a:ln w="57150">
            <a:solidFill>
              <a:srgbClr val="73A5CC"/>
            </a:solidFill>
            <a:prstDash val="sysDash"/>
          </a:ln>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 Dot = Individual Subgroup Goal </a:t>
            </a:r>
          </a:p>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Bar = Individual Subgroup Performance</a:t>
            </a:r>
          </a:p>
        </p:txBody>
      </p:sp>
    </p:spTree>
    <p:extLst>
      <p:ext uri="{BB962C8B-B14F-4D97-AF65-F5344CB8AC3E}">
        <p14:creationId xmlns:p14="http://schemas.microsoft.com/office/powerpoint/2010/main" val="132464609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22F8F49-A99A-9C52-1D66-D906D212E99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7E326C10-6F5D-A597-8399-374BC462E4F4}"/>
              </a:ext>
            </a:extLst>
          </p:cNvPr>
          <p:cNvPicPr>
            <a:picLocks noChangeAspect="1"/>
          </p:cNvPicPr>
          <p:nvPr/>
        </p:nvPicPr>
        <p:blipFill>
          <a:blip r:embed="rId2"/>
          <a:stretch>
            <a:fillRect/>
          </a:stretch>
        </p:blipFill>
        <p:spPr>
          <a:xfrm>
            <a:off x="477765" y="982968"/>
            <a:ext cx="13674870" cy="4840246"/>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05F4B4F-CD30-0293-B273-BF1F06B83AFA}"/>
              </a:ext>
            </a:extLst>
          </p:cNvPr>
          <p:cNvSpPr>
            <a:spLocks noGrp="1"/>
          </p:cNvSpPr>
          <p:nvPr>
            <p:ph type="sldNum" sz="quarter" idx="12"/>
          </p:nvPr>
        </p:nvSpPr>
        <p:spPr/>
        <p:txBody>
          <a:bodyPr/>
          <a:lstStyle/>
          <a:p>
            <a:fld id="{6BA907D1-9C08-47F3-B047-6197268ACA7D}" type="slidenum">
              <a:rPr lang="en-US" smtClean="0"/>
              <a:pPr/>
              <a:t>62</a:t>
            </a:fld>
            <a:endParaRPr lang="en-US"/>
          </a:p>
        </p:txBody>
      </p:sp>
      <p:sp>
        <p:nvSpPr>
          <p:cNvPr id="8" name="Arrow: Right 7">
            <a:extLst>
              <a:ext uri="{FF2B5EF4-FFF2-40B4-BE49-F238E27FC236}">
                <a16:creationId xmlns:a16="http://schemas.microsoft.com/office/drawing/2014/main" id="{69DCA016-1D0A-DE94-C7C1-0818FD2414A6}"/>
              </a:ext>
            </a:extLst>
          </p:cNvPr>
          <p:cNvSpPr/>
          <p:nvPr/>
        </p:nvSpPr>
        <p:spPr>
          <a:xfrm rot="5400000">
            <a:off x="10007759" y="1182782"/>
            <a:ext cx="1296364"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007CA7-4F05-F225-0D1C-955DF80646F4}"/>
              </a:ext>
            </a:extLst>
          </p:cNvPr>
          <p:cNvSpPr txBox="1"/>
          <p:nvPr/>
        </p:nvSpPr>
        <p:spPr>
          <a:xfrm>
            <a:off x="6762678" y="211398"/>
            <a:ext cx="7600213" cy="954107"/>
          </a:xfrm>
          <a:prstGeom prst="rect">
            <a:avLst/>
          </a:prstGeom>
          <a:solidFill>
            <a:schemeClr val="bg1">
              <a:lumMod val="95000"/>
            </a:schemeClr>
          </a:solidFill>
          <a:ln w="57150">
            <a:solidFill>
              <a:srgbClr val="73A5CC"/>
            </a:solidFill>
          </a:ln>
        </p:spPr>
        <p:txBody>
          <a:bodyPr wrap="square" rtlCol="0">
            <a:spAutoFit/>
          </a:bodyPr>
          <a:lstStyle/>
          <a:p>
            <a:r>
              <a:rPr lang="en-US" sz="2800">
                <a:latin typeface="Arial" panose="020B0604020202020204" pitchFamily="34" charset="0"/>
                <a:cs typeface="Arial" panose="020B0604020202020204" pitchFamily="34" charset="0"/>
              </a:rPr>
              <a:t>Gifted Performance Indicator has 3 elements; points can be earned for each ‘met’ status. </a:t>
            </a:r>
          </a:p>
        </p:txBody>
      </p:sp>
      <p:sp>
        <p:nvSpPr>
          <p:cNvPr id="12" name="Arrow: Right 11">
            <a:extLst>
              <a:ext uri="{FF2B5EF4-FFF2-40B4-BE49-F238E27FC236}">
                <a16:creationId xmlns:a16="http://schemas.microsoft.com/office/drawing/2014/main" id="{663920E5-361A-9958-E059-0B883D00D913}"/>
              </a:ext>
            </a:extLst>
          </p:cNvPr>
          <p:cNvSpPr/>
          <p:nvPr/>
        </p:nvSpPr>
        <p:spPr>
          <a:xfrm rot="16200000">
            <a:off x="3122779" y="4467792"/>
            <a:ext cx="1296364" cy="553155"/>
          </a:xfrm>
          <a:prstGeom prst="rightArrow">
            <a:avLst/>
          </a:prstGeom>
          <a:solidFill>
            <a:srgbClr val="73A5CC"/>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85ADE40-CFF3-FB60-EB6A-751037606550}"/>
              </a:ext>
            </a:extLst>
          </p:cNvPr>
          <p:cNvPicPr>
            <a:picLocks noChangeAspect="1"/>
          </p:cNvPicPr>
          <p:nvPr/>
        </p:nvPicPr>
        <p:blipFill>
          <a:blip r:embed="rId3"/>
          <a:stretch>
            <a:fillRect/>
          </a:stretch>
        </p:blipFill>
        <p:spPr>
          <a:xfrm>
            <a:off x="0" y="4873116"/>
            <a:ext cx="8043120" cy="2218415"/>
          </a:xfrm>
          <a:prstGeom prst="rect">
            <a:avLst/>
          </a:prstGeom>
        </p:spPr>
      </p:pic>
      <p:sp>
        <p:nvSpPr>
          <p:cNvPr id="11" name="Rectangle 10">
            <a:extLst>
              <a:ext uri="{FF2B5EF4-FFF2-40B4-BE49-F238E27FC236}">
                <a16:creationId xmlns:a16="http://schemas.microsoft.com/office/drawing/2014/main" id="{F9D2130D-F51A-11DD-AA68-11D81A43D6CE}"/>
              </a:ext>
            </a:extLst>
          </p:cNvPr>
          <p:cNvSpPr/>
          <p:nvPr/>
        </p:nvSpPr>
        <p:spPr>
          <a:xfrm>
            <a:off x="0" y="4873117"/>
            <a:ext cx="8043120" cy="2373516"/>
          </a:xfrm>
          <a:prstGeom prst="rect">
            <a:avLst/>
          </a:prstGeom>
          <a:noFill/>
          <a:ln w="7620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17488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CA6687D-7046-A6E0-7ACD-E829932AD19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63</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1061720" y="428056"/>
            <a:ext cx="13167360" cy="769441"/>
          </a:xfrm>
        </p:spPr>
        <p:txBody>
          <a:bodyPr/>
          <a:lstStyle/>
          <a:p>
            <a:r>
              <a:rPr lang="en-US"/>
              <a:t>Gap Closing Component</a:t>
            </a:r>
          </a:p>
        </p:txBody>
      </p:sp>
      <p:pic>
        <p:nvPicPr>
          <p:cNvPr id="2" name="Picture 1">
            <a:extLst>
              <a:ext uri="{FF2B5EF4-FFF2-40B4-BE49-F238E27FC236}">
                <a16:creationId xmlns:a16="http://schemas.microsoft.com/office/drawing/2014/main" id="{83C3C8C7-4647-A7F3-CD3D-98D1C265BAE5}"/>
              </a:ext>
            </a:extLst>
          </p:cNvPr>
          <p:cNvPicPr>
            <a:picLocks noChangeAspect="1"/>
          </p:cNvPicPr>
          <p:nvPr/>
        </p:nvPicPr>
        <p:blipFill>
          <a:blip r:embed="rId2"/>
          <a:stretch>
            <a:fillRect/>
          </a:stretch>
        </p:blipFill>
        <p:spPr>
          <a:xfrm>
            <a:off x="-13648" y="-9037"/>
            <a:ext cx="2347163" cy="1517621"/>
          </a:xfrm>
          <a:prstGeom prst="rect">
            <a:avLst/>
          </a:prstGeom>
          <a:noFill/>
        </p:spPr>
      </p:pic>
      <p:sp>
        <p:nvSpPr>
          <p:cNvPr id="7" name="TextBox 23">
            <a:extLst>
              <a:ext uri="{FF2B5EF4-FFF2-40B4-BE49-F238E27FC236}">
                <a16:creationId xmlns:a16="http://schemas.microsoft.com/office/drawing/2014/main" id="{B86DFC48-D87A-3645-EF05-4320774BFBB1}"/>
              </a:ext>
            </a:extLst>
          </p:cNvPr>
          <p:cNvSpPr txBox="1"/>
          <p:nvPr/>
        </p:nvSpPr>
        <p:spPr>
          <a:xfrm>
            <a:off x="144666" y="195111"/>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p>
        </p:txBody>
      </p:sp>
      <p:sp>
        <p:nvSpPr>
          <p:cNvPr id="5" name="TextBox 3">
            <a:extLst>
              <a:ext uri="{FF2B5EF4-FFF2-40B4-BE49-F238E27FC236}">
                <a16:creationId xmlns:a16="http://schemas.microsoft.com/office/drawing/2014/main" id="{501360A4-7039-8A6A-F12B-A9A1FA32A811}"/>
              </a:ext>
            </a:extLst>
          </p:cNvPr>
          <p:cNvSpPr txBox="1"/>
          <p:nvPr/>
        </p:nvSpPr>
        <p:spPr>
          <a:xfrm>
            <a:off x="1159933" y="2838655"/>
            <a:ext cx="6072260" cy="2518318"/>
          </a:xfrm>
          <a:prstGeom prst="rect">
            <a:avLst/>
          </a:prstGeom>
        </p:spPr>
        <p:txBody>
          <a:bodyPr wrap="square" lIns="0" tIns="0" rIns="0" bIns="0" rtlCol="0" anchor="t">
            <a:spAutoFit/>
          </a:bodyPr>
          <a:lstStyle/>
          <a:p>
            <a:pPr marL="905259" marR="0" lvl="1" indent="-594360" algn="l" defTabSz="731520" rtl="0" eaLnBrk="1" fontAlgn="auto" latinLnBrk="0" hangingPunct="1">
              <a:lnSpc>
                <a:spcPts val="4032"/>
              </a:lnSpc>
              <a:spcBef>
                <a:spcPts val="0"/>
              </a:spcBef>
              <a:spcAft>
                <a:spcPts val="0"/>
              </a:spcAft>
              <a:buClrTx/>
              <a:buSzTx/>
              <a:buFont typeface="+mj-lt"/>
              <a:buAutoNum type="arabicPeriod"/>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Achievement</a:t>
            </a:r>
            <a:endParaRPr lang="en-US" sz="2800">
              <a:solidFill>
                <a:srgbClr val="000000"/>
              </a:solidFill>
              <a:latin typeface="Arial" panose="020B0604020202020204" pitchFamily="34" charset="0"/>
              <a:cs typeface="Arial" panose="020B0604020202020204" pitchFamily="34" charset="0"/>
            </a:endParaRPr>
          </a:p>
          <a:p>
            <a:pPr marL="905259" marR="0" lvl="1" indent="-594360" algn="l" defTabSz="731520" rtl="0" eaLnBrk="1" fontAlgn="auto" latinLnBrk="0" hangingPunct="1">
              <a:lnSpc>
                <a:spcPts val="4032"/>
              </a:lnSpc>
              <a:spcBef>
                <a:spcPts val="0"/>
              </a:spcBef>
              <a:spcAft>
                <a:spcPts val="0"/>
              </a:spcAft>
              <a:buClrTx/>
              <a:buSzTx/>
              <a:buFont typeface="+mj-lt"/>
              <a:buAutoNum type="arabicPeriod"/>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Progress</a:t>
            </a:r>
          </a:p>
          <a:p>
            <a:pPr marL="905259" marR="0" lvl="1" indent="-594360" algn="l" defTabSz="731520" rtl="0" eaLnBrk="1" fontAlgn="auto" latinLnBrk="0" hangingPunct="1">
              <a:lnSpc>
                <a:spcPts val="4032"/>
              </a:lnSpc>
              <a:spcBef>
                <a:spcPts val="0"/>
              </a:spcBef>
              <a:spcAft>
                <a:spcPts val="0"/>
              </a:spcAft>
              <a:buClrTx/>
              <a:buSzTx/>
              <a:buFont typeface="+mj-lt"/>
              <a:buAutoNum type="arabicPeriod"/>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Chronic Absenteeism</a:t>
            </a:r>
            <a:endParaRPr lang="en-US" sz="2800">
              <a:solidFill>
                <a:srgbClr val="000000"/>
              </a:solidFill>
              <a:latin typeface="Arial" panose="020B0604020202020204" pitchFamily="34" charset="0"/>
              <a:cs typeface="Arial" panose="020B0604020202020204" pitchFamily="34" charset="0"/>
            </a:endParaRPr>
          </a:p>
          <a:p>
            <a:pPr marL="905259" marR="0" lvl="1" indent="-594360" algn="l" defTabSz="731520" rtl="0" eaLnBrk="1" fontAlgn="auto" latinLnBrk="0" hangingPunct="1">
              <a:lnSpc>
                <a:spcPts val="4032"/>
              </a:lnSpc>
              <a:spcBef>
                <a:spcPts val="0"/>
              </a:spcBef>
              <a:spcAft>
                <a:spcPts val="0"/>
              </a:spcAft>
              <a:buClrTx/>
              <a:buSzTx/>
              <a:buFont typeface="+mj-lt"/>
              <a:buAutoNum type="arabicPeriod"/>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Gifted</a:t>
            </a:r>
          </a:p>
          <a:p>
            <a:pPr marL="905259" marR="0" lvl="1" indent="-594360" algn="l" defTabSz="731520" rtl="0" eaLnBrk="1" fontAlgn="auto" latinLnBrk="0" hangingPunct="1">
              <a:lnSpc>
                <a:spcPts val="4032"/>
              </a:lnSpc>
              <a:spcBef>
                <a:spcPts val="0"/>
              </a:spcBef>
              <a:spcAft>
                <a:spcPts val="0"/>
              </a:spcAft>
              <a:buClrTx/>
              <a:buSzTx/>
              <a:buFont typeface="+mj-lt"/>
              <a:buAutoNum type="arabicPeriod"/>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EMIS</a:t>
            </a:r>
          </a:p>
        </p:txBody>
      </p:sp>
      <p:sp>
        <p:nvSpPr>
          <p:cNvPr id="6" name="TextBox 5">
            <a:extLst>
              <a:ext uri="{FF2B5EF4-FFF2-40B4-BE49-F238E27FC236}">
                <a16:creationId xmlns:a16="http://schemas.microsoft.com/office/drawing/2014/main" id="{20C49A10-4FC8-882D-6AF5-D226DE53F3AA}"/>
              </a:ext>
            </a:extLst>
          </p:cNvPr>
          <p:cNvSpPr txBox="1"/>
          <p:nvPr/>
        </p:nvSpPr>
        <p:spPr>
          <a:xfrm>
            <a:off x="6675340" y="2381960"/>
            <a:ext cx="7676764" cy="3431709"/>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Resources:</a:t>
            </a:r>
          </a:p>
          <a:p>
            <a:r>
              <a:rPr lang="en-US">
                <a:latin typeface="Arial" panose="020B0604020202020204" pitchFamily="34" charset="0"/>
                <a:cs typeface="Arial" panose="020B0604020202020204" pitchFamily="34" charset="0"/>
                <a:hlinkClick r:id="rId3"/>
              </a:rPr>
              <a:t>Ohio’s Ready School Guide for Language and Literacy</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hlinkClick r:id="rId4"/>
              </a:rPr>
              <a:t>School Leader’s Implementation Guide (Emergent Readers)</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hlinkClick r:id="rId5"/>
              </a:rPr>
              <a:t>School Leader’s Implementation Guide (K-5)</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hlinkClick r:id="rId6"/>
              </a:rPr>
              <a:t>School Leader’s Implementation Guide (6-12)</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hlinkClick r:id="rId7"/>
              </a:rPr>
              <a:t>Ohio’s Attendance Guide</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hlinkClick r:id="rId8"/>
              </a:rPr>
              <a:t>Assisting Students Struggling with Mathematics</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hlinkClick r:id="rId9"/>
              </a:rPr>
              <a:t>Gifted Education</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hlinkClick r:id="rId10"/>
              </a:rPr>
              <a:t>English Learners</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hlinkClick r:id="rId11"/>
              </a:rPr>
              <a:t>OCALI</a:t>
            </a:r>
            <a:endParaRPr lang="en-US">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C6527D3D-2DF8-8F9D-9BB9-F75643F10EAE}"/>
              </a:ext>
            </a:extLst>
          </p:cNvPr>
          <p:cNvSpPr/>
          <p:nvPr/>
        </p:nvSpPr>
        <p:spPr>
          <a:xfrm>
            <a:off x="6321287" y="2092312"/>
            <a:ext cx="8030817" cy="4011004"/>
          </a:xfrm>
          <a:prstGeom prst="round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62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BE00637-ACB1-2E7A-03D9-A8F630BB5D9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660B7E7-511B-FF9D-5BB3-8D8DCD71D289}"/>
              </a:ext>
            </a:extLst>
          </p:cNvPr>
          <p:cNvSpPr>
            <a:spLocks noGrp="1"/>
          </p:cNvSpPr>
          <p:nvPr>
            <p:ph type="title"/>
          </p:nvPr>
        </p:nvSpPr>
        <p:spPr>
          <a:xfrm>
            <a:off x="731520" y="548643"/>
            <a:ext cx="13167360" cy="2308324"/>
          </a:xfrm>
        </p:spPr>
        <p:txBody>
          <a:bodyPr/>
          <a:lstStyle/>
          <a:p>
            <a:r>
              <a:rPr lang="en-US"/>
              <a:t>Padlet Questions:</a:t>
            </a:r>
            <a:br>
              <a:rPr lang="en-US"/>
            </a:br>
            <a:r>
              <a:rPr lang="en-US"/>
              <a:t>Gap Closing Component</a:t>
            </a:r>
            <a:br>
              <a:rPr lang="en-US"/>
            </a:br>
            <a:endParaRPr lang="en-US"/>
          </a:p>
        </p:txBody>
      </p:sp>
      <p:sp>
        <p:nvSpPr>
          <p:cNvPr id="4" name="Slide Number Placeholder 3">
            <a:extLst>
              <a:ext uri="{FF2B5EF4-FFF2-40B4-BE49-F238E27FC236}">
                <a16:creationId xmlns:a16="http://schemas.microsoft.com/office/drawing/2014/main" id="{C71E98C6-9FA9-2753-9BE8-A515CFB0015E}"/>
              </a:ext>
            </a:extLst>
          </p:cNvPr>
          <p:cNvSpPr>
            <a:spLocks noGrp="1"/>
          </p:cNvSpPr>
          <p:nvPr>
            <p:ph type="sldNum" sz="quarter" idx="12"/>
          </p:nvPr>
        </p:nvSpPr>
        <p:spPr/>
        <p:txBody>
          <a:bodyPr/>
          <a:lstStyle/>
          <a:p>
            <a:fld id="{6BA907D1-9C08-47F3-B047-6197268ACA7D}" type="slidenum">
              <a:rPr lang="en-US" smtClean="0"/>
              <a:pPr/>
              <a:t>64</a:t>
            </a:fld>
            <a:endParaRPr lang="en-US"/>
          </a:p>
        </p:txBody>
      </p:sp>
      <p:pic>
        <p:nvPicPr>
          <p:cNvPr id="5" name="Picture 4" descr="A qr code with a black and white background&#10;&#10;Description automatically generated">
            <a:extLst>
              <a:ext uri="{FF2B5EF4-FFF2-40B4-BE49-F238E27FC236}">
                <a16:creationId xmlns:a16="http://schemas.microsoft.com/office/drawing/2014/main" id="{874341C7-1152-E1BD-EC5D-D8614401A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512" y="2676526"/>
            <a:ext cx="3438526" cy="3438526"/>
          </a:xfrm>
          <a:prstGeom prst="rect">
            <a:avLst/>
          </a:prstGeom>
        </p:spPr>
      </p:pic>
    </p:spTree>
    <p:extLst>
      <p:ext uri="{BB962C8B-B14F-4D97-AF65-F5344CB8AC3E}">
        <p14:creationId xmlns:p14="http://schemas.microsoft.com/office/powerpoint/2010/main" val="349769540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7E4B2CC-0CC8-135E-B542-5EA9AA84504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7E07FC32-243E-4052-A720-8226911D184B}"/>
              </a:ext>
            </a:extLst>
          </p:cNvPr>
          <p:cNvSpPr>
            <a:spLocks noGrp="1"/>
          </p:cNvSpPr>
          <p:nvPr>
            <p:ph type="title"/>
          </p:nvPr>
        </p:nvSpPr>
        <p:spPr>
          <a:xfrm>
            <a:off x="0" y="294195"/>
            <a:ext cx="14630400" cy="769441"/>
          </a:xfrm>
          <a:solidFill>
            <a:schemeClr val="accent1"/>
          </a:solidFill>
          <a:ln>
            <a:solidFill>
              <a:schemeClr val="accent1"/>
            </a:solidFill>
          </a:ln>
        </p:spPr>
        <p:txBody>
          <a:bodyPr/>
          <a:lstStyle/>
          <a:p>
            <a:r>
              <a:rPr lang="en-US">
                <a:solidFill>
                  <a:schemeClr val="bg1"/>
                </a:solidFill>
              </a:rPr>
              <a:t>Overview of 2022-2023 Report Cards</a:t>
            </a:r>
          </a:p>
        </p:txBody>
      </p:sp>
      <p:sp>
        <p:nvSpPr>
          <p:cNvPr id="4" name="Slide Number Placeholder 3">
            <a:extLst>
              <a:ext uri="{FF2B5EF4-FFF2-40B4-BE49-F238E27FC236}">
                <a16:creationId xmlns:a16="http://schemas.microsoft.com/office/drawing/2014/main" id="{486692EA-27E9-4688-ADCB-B0F6E2BC86CF}"/>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6BA907D1-9C08-47F3-B047-6197268ACA7D}"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65</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AB19642-5DDC-4A92-896D-F532F210F867}"/>
              </a:ext>
            </a:extLst>
          </p:cNvPr>
          <p:cNvSpPr txBox="1"/>
          <p:nvPr/>
        </p:nvSpPr>
        <p:spPr>
          <a:xfrm>
            <a:off x="214778" y="1249373"/>
            <a:ext cx="14200844" cy="6256199"/>
          </a:xfrm>
          <a:prstGeom prst="rect">
            <a:avLst/>
          </a:prstGeom>
          <a:noFill/>
        </p:spPr>
        <p:txBody>
          <a:bodyPr wrap="square" lIns="91440" tIns="45720" rIns="91440" bIns="45720" anchor="t">
            <a:noAutofit/>
          </a:bodyPr>
          <a:lstStyle/>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 </a:t>
            </a: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endParaRPr>
          </a:p>
          <a:p>
            <a:pPr marL="0" marR="0" lvl="0" indent="0" algn="l" defTabSz="548613"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Arial"/>
              <a:ea typeface="Yu Mincho"/>
              <a:cs typeface="Arial"/>
            </a:endParaRPr>
          </a:p>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chemeClr val="bg1">
                    <a:lumMod val="65000"/>
                  </a:schemeClr>
                </a:solidFill>
                <a:effectLst/>
                <a:uLnTx/>
                <a:uFillTx/>
                <a:latin typeface="Arial"/>
                <a:ea typeface="Yu Mincho"/>
                <a:cs typeface="Arial"/>
              </a:rPr>
              <a:t>Overall Rating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half-star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Five Rated Components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full-star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Achievement Component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Progress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Gap Closing Component </a:t>
            </a:r>
          </a:p>
          <a:p>
            <a:pPr marL="1440125" lvl="2" indent="-342900">
              <a:spcAft>
                <a:spcPts val="600"/>
              </a:spcAft>
              <a:buFont typeface="Wingdings" panose="05000000000000000000" pitchFamily="2" charset="2"/>
              <a:buChar char="Ø"/>
              <a:defRPr/>
            </a:pPr>
            <a:r>
              <a:rPr lang="en-US" sz="2800" b="1">
                <a:ln w="0"/>
                <a:solidFill>
                  <a:srgbClr val="4F81BD"/>
                </a:solidFill>
                <a:effectLst>
                  <a:outerShdw blurRad="38100" dist="25400" dir="5400000" algn="ctr" rotWithShape="0">
                    <a:srgbClr val="6E747A">
                      <a:alpha val="43000"/>
                    </a:srgbClr>
                  </a:outerShdw>
                </a:effectLst>
                <a:latin typeface="Arial"/>
                <a:ea typeface="Yu Mincho"/>
                <a:cs typeface="Arial"/>
              </a:rPr>
              <a:t>Early Literacy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Graduation Component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College, Career, Workforce and Military Readiness Component –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REPORT ONLY</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Additional</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 Report-Only Data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is found within many of the components</a:t>
            </a:r>
          </a:p>
        </p:txBody>
      </p:sp>
    </p:spTree>
    <p:extLst>
      <p:ext uri="{BB962C8B-B14F-4D97-AF65-F5344CB8AC3E}">
        <p14:creationId xmlns:p14="http://schemas.microsoft.com/office/powerpoint/2010/main" val="264920547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39E774A2-F389-0798-18E2-F467F28E7A3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66</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3" name="Picture 2" descr="Students in a classroom.">
            <a:extLst>
              <a:ext uri="{FF2B5EF4-FFF2-40B4-BE49-F238E27FC236}">
                <a16:creationId xmlns:a16="http://schemas.microsoft.com/office/drawing/2014/main" id="{6826BE52-CE3A-4BA7-BF58-CD2FB4C27FF0}"/>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a:stretch/>
        </p:blipFill>
        <p:spPr>
          <a:xfrm>
            <a:off x="-51227" y="-174812"/>
            <a:ext cx="14719322" cy="7727641"/>
          </a:xfrm>
          <a:prstGeom prst="rect">
            <a:avLst/>
          </a:prstGeom>
          <a:solidFill>
            <a:srgbClr val="535151"/>
          </a:solidFill>
        </p:spPr>
      </p:pic>
      <p:sp>
        <p:nvSpPr>
          <p:cNvPr id="5" name="Title 1">
            <a:extLst>
              <a:ext uri="{FF2B5EF4-FFF2-40B4-BE49-F238E27FC236}">
                <a16:creationId xmlns:a16="http://schemas.microsoft.com/office/drawing/2014/main" id="{3744769D-994A-4A4E-871B-350266BED0FD}"/>
              </a:ext>
            </a:extLst>
          </p:cNvPr>
          <p:cNvSpPr>
            <a:spLocks noGrp="1"/>
          </p:cNvSpPr>
          <p:nvPr>
            <p:ph type="title"/>
          </p:nvPr>
        </p:nvSpPr>
        <p:spPr>
          <a:xfrm>
            <a:off x="-88923" y="548643"/>
            <a:ext cx="14853793" cy="769441"/>
          </a:xfrm>
          <a:solidFill>
            <a:srgbClr val="3C7BA9">
              <a:alpha val="88000"/>
            </a:srgbClr>
          </a:solidFill>
        </p:spPr>
        <p:txBody>
          <a:bodyPr vert="horz" wrap="square" lIns="0" tIns="0" rIns="0" bIns="0" rtlCol="0" anchor="ctr" anchorCtr="0">
            <a:spAutoFit/>
          </a:bodyPr>
          <a:lstStyle/>
          <a:p>
            <a:pPr defTabSz="457200"/>
            <a:r>
              <a:rPr lang="en-US">
                <a:solidFill>
                  <a:schemeClr val="bg1"/>
                </a:solidFill>
              </a:rPr>
              <a:t>Early Literacy Component</a:t>
            </a:r>
          </a:p>
        </p:txBody>
      </p:sp>
      <p:sp>
        <p:nvSpPr>
          <p:cNvPr id="6" name="Rounded Rectangle 3">
            <a:extLst>
              <a:ext uri="{FF2B5EF4-FFF2-40B4-BE49-F238E27FC236}">
                <a16:creationId xmlns:a16="http://schemas.microsoft.com/office/drawing/2014/main" id="{FD63724E-3A9D-408B-912B-F3369B203E68}"/>
              </a:ext>
              <a:ext uri="{C183D7F6-B498-43B3-948B-1728B52AA6E4}">
                <adec:decorative xmlns:adec="http://schemas.microsoft.com/office/drawing/2017/decorative" val="1"/>
              </a:ext>
            </a:extLst>
          </p:cNvPr>
          <p:cNvSpPr/>
          <p:nvPr/>
        </p:nvSpPr>
        <p:spPr>
          <a:xfrm>
            <a:off x="10185313"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117475" algn="ctr" defTabSz="548613"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a:ea typeface="+mn-ea"/>
              <a:cs typeface="Arial"/>
            </a:endParaRPr>
          </a:p>
          <a:p>
            <a:pPr marL="0" marR="0" lvl="0" indent="-117475" algn="ctr" defTabSz="54861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Arial"/>
              </a:rPr>
              <a:t>Now what do we do?</a:t>
            </a:r>
          </a:p>
        </p:txBody>
      </p:sp>
      <p:sp>
        <p:nvSpPr>
          <p:cNvPr id="7" name="Rounded Rectangle 2">
            <a:extLst>
              <a:ext uri="{FF2B5EF4-FFF2-40B4-BE49-F238E27FC236}">
                <a16:creationId xmlns:a16="http://schemas.microsoft.com/office/drawing/2014/main" id="{DBEC4A27-B9FB-40A1-B137-EB23A9A1BEFB}"/>
              </a:ext>
              <a:ext uri="{C183D7F6-B498-43B3-948B-1728B52AA6E4}">
                <adec:decorative xmlns:adec="http://schemas.microsoft.com/office/drawing/2017/decorative" val="1"/>
              </a:ext>
            </a:extLst>
          </p:cNvPr>
          <p:cNvSpPr/>
          <p:nvPr/>
        </p:nvSpPr>
        <p:spPr>
          <a:xfrm>
            <a:off x="5458416"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228600" marR="0" lvl="0" indent="-228600" algn="ctr" defTabSz="54861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ctr" defTabSz="54861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 does the data tell us?</a:t>
            </a: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8" name="Rounded Rectangle 1">
            <a:extLst>
              <a:ext uri="{FF2B5EF4-FFF2-40B4-BE49-F238E27FC236}">
                <a16:creationId xmlns:a16="http://schemas.microsoft.com/office/drawing/2014/main" id="{A5227F56-2ADC-446A-B6D8-0CC59A697025}"/>
              </a:ext>
              <a:ext uri="{C183D7F6-B498-43B3-948B-1728B52AA6E4}">
                <adec:decorative xmlns:adec="http://schemas.microsoft.com/office/drawing/2017/decorative" val="1"/>
              </a:ext>
            </a:extLst>
          </p:cNvPr>
          <p:cNvSpPr/>
          <p:nvPr/>
        </p:nvSpPr>
        <p:spPr>
          <a:xfrm>
            <a:off x="731520"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117475" algn="ctr" defTabSz="54861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Arial"/>
              </a:rPr>
              <a:t>Here’s the data.</a:t>
            </a:r>
          </a:p>
        </p:txBody>
      </p:sp>
      <p:grpSp>
        <p:nvGrpSpPr>
          <p:cNvPr id="2" name="Group 11">
            <a:extLst>
              <a:ext uri="{FF2B5EF4-FFF2-40B4-BE49-F238E27FC236}">
                <a16:creationId xmlns:a16="http://schemas.microsoft.com/office/drawing/2014/main" id="{CB0694F2-A9DE-E521-691B-F8C3AD0B0DD3}"/>
              </a:ext>
            </a:extLst>
          </p:cNvPr>
          <p:cNvGrpSpPr/>
          <p:nvPr/>
        </p:nvGrpSpPr>
        <p:grpSpPr>
          <a:xfrm>
            <a:off x="731519" y="3930555"/>
            <a:ext cx="3727331" cy="1191443"/>
            <a:chOff x="0" y="0"/>
            <a:chExt cx="1323894" cy="532423"/>
          </a:xfrm>
        </p:grpSpPr>
        <p:sp>
          <p:nvSpPr>
            <p:cNvPr id="9" name="Freeform 12">
              <a:extLst>
                <a:ext uri="{FF2B5EF4-FFF2-40B4-BE49-F238E27FC236}">
                  <a16:creationId xmlns:a16="http://schemas.microsoft.com/office/drawing/2014/main" id="{7061446D-5C91-957B-F63B-6986365CD63A}"/>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endParaRPr lang="en-US"/>
            </a:p>
          </p:txBody>
        </p:sp>
        <p:sp>
          <p:nvSpPr>
            <p:cNvPr id="10" name="TextBox 13">
              <a:extLst>
                <a:ext uri="{FF2B5EF4-FFF2-40B4-BE49-F238E27FC236}">
                  <a16:creationId xmlns:a16="http://schemas.microsoft.com/office/drawing/2014/main" id="{95E4E518-D7FA-A282-B142-D40A0870F0C4}"/>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EC5D2DA1-313C-ECC4-FE0F-A31F9EB354AF}"/>
              </a:ext>
            </a:extLst>
          </p:cNvPr>
          <p:cNvGrpSpPr/>
          <p:nvPr/>
        </p:nvGrpSpPr>
        <p:grpSpPr>
          <a:xfrm>
            <a:off x="5461915" y="3902160"/>
            <a:ext cx="3720333" cy="1904123"/>
            <a:chOff x="0" y="-38100"/>
            <a:chExt cx="1323894" cy="850900"/>
          </a:xfrm>
        </p:grpSpPr>
        <p:sp>
          <p:nvSpPr>
            <p:cNvPr id="12" name="Freeform 12">
              <a:extLst>
                <a:ext uri="{FF2B5EF4-FFF2-40B4-BE49-F238E27FC236}">
                  <a16:creationId xmlns:a16="http://schemas.microsoft.com/office/drawing/2014/main" id="{40221866-7532-6864-18F9-93CAA5E381F2}"/>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endParaRPr lang="en-US"/>
            </a:p>
          </p:txBody>
        </p:sp>
        <p:sp>
          <p:nvSpPr>
            <p:cNvPr id="13" name="TextBox 13">
              <a:extLst>
                <a:ext uri="{FF2B5EF4-FFF2-40B4-BE49-F238E27FC236}">
                  <a16:creationId xmlns:a16="http://schemas.microsoft.com/office/drawing/2014/main" id="{3F8B0A74-6ADE-AE5B-430E-212A77DECDB5}"/>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1">
            <a:extLst>
              <a:ext uri="{FF2B5EF4-FFF2-40B4-BE49-F238E27FC236}">
                <a16:creationId xmlns:a16="http://schemas.microsoft.com/office/drawing/2014/main" id="{482C08BE-DA3A-6213-CF78-270BDDFA425C}"/>
              </a:ext>
            </a:extLst>
          </p:cNvPr>
          <p:cNvGrpSpPr/>
          <p:nvPr/>
        </p:nvGrpSpPr>
        <p:grpSpPr>
          <a:xfrm>
            <a:off x="10185197" y="3987419"/>
            <a:ext cx="3727331" cy="1191443"/>
            <a:chOff x="0" y="0"/>
            <a:chExt cx="1323894" cy="532423"/>
          </a:xfrm>
        </p:grpSpPr>
        <p:sp>
          <p:nvSpPr>
            <p:cNvPr id="15" name="Freeform 12">
              <a:extLst>
                <a:ext uri="{FF2B5EF4-FFF2-40B4-BE49-F238E27FC236}">
                  <a16:creationId xmlns:a16="http://schemas.microsoft.com/office/drawing/2014/main" id="{593DE757-3502-E711-6DD8-8EB39B1C5F93}"/>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endParaRPr lang="en-US"/>
            </a:p>
          </p:txBody>
        </p:sp>
        <p:sp>
          <p:nvSpPr>
            <p:cNvPr id="16" name="TextBox 13">
              <a:extLst>
                <a:ext uri="{FF2B5EF4-FFF2-40B4-BE49-F238E27FC236}">
                  <a16:creationId xmlns:a16="http://schemas.microsoft.com/office/drawing/2014/main" id="{0512D955-9734-ED15-B783-CA87D5D7808D}"/>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DCAA917D-DF89-BDF2-CF8D-903FC265D386}"/>
              </a:ext>
            </a:extLst>
          </p:cNvPr>
          <p:cNvSpPr txBox="1"/>
          <p:nvPr/>
        </p:nvSpPr>
        <p:spPr>
          <a:xfrm>
            <a:off x="1126419" y="4209402"/>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903D22E-1A0A-1780-9B33-1D778A5BCA95}"/>
              </a:ext>
            </a:extLst>
          </p:cNvPr>
          <p:cNvSpPr txBox="1"/>
          <p:nvPr/>
        </p:nvSpPr>
        <p:spPr>
          <a:xfrm>
            <a:off x="5920230" y="4214857"/>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F883CB1C-B21F-E70F-ACBE-A730BF6C06AC}"/>
              </a:ext>
            </a:extLst>
          </p:cNvPr>
          <p:cNvSpPr txBox="1"/>
          <p:nvPr/>
        </p:nvSpPr>
        <p:spPr>
          <a:xfrm>
            <a:off x="10640246" y="4269446"/>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11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0278775-EEF6-2912-75EB-3A9D6104864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2B72B9B6-F173-8205-83D0-24D12CB2CCB7}"/>
              </a:ext>
            </a:extLst>
          </p:cNvPr>
          <p:cNvSpPr>
            <a:spLocks noGrp="1"/>
          </p:cNvSpPr>
          <p:nvPr>
            <p:ph type="title"/>
          </p:nvPr>
        </p:nvSpPr>
        <p:spPr>
          <a:xfrm>
            <a:off x="731520" y="548643"/>
            <a:ext cx="13167360" cy="1538883"/>
          </a:xfrm>
        </p:spPr>
        <p:txBody>
          <a:bodyPr/>
          <a:lstStyle/>
          <a:p>
            <a:r>
              <a:rPr lang="en-US"/>
              <a:t>Test Your Knowledge:</a:t>
            </a:r>
            <a:br>
              <a:rPr lang="en-US"/>
            </a:br>
            <a:r>
              <a:rPr lang="en-US"/>
              <a:t>Early Literacy Component</a:t>
            </a:r>
          </a:p>
        </p:txBody>
      </p:sp>
      <p:sp>
        <p:nvSpPr>
          <p:cNvPr id="4" name="Slide Number Placeholder 3">
            <a:extLst>
              <a:ext uri="{FF2B5EF4-FFF2-40B4-BE49-F238E27FC236}">
                <a16:creationId xmlns:a16="http://schemas.microsoft.com/office/drawing/2014/main" id="{2D614CDE-AA71-E789-CCD9-75042AACE0B8}"/>
              </a:ext>
            </a:extLst>
          </p:cNvPr>
          <p:cNvSpPr>
            <a:spLocks noGrp="1"/>
          </p:cNvSpPr>
          <p:nvPr>
            <p:ph type="sldNum" sz="quarter" idx="12"/>
          </p:nvPr>
        </p:nvSpPr>
        <p:spPr/>
        <p:txBody>
          <a:bodyPr/>
          <a:lstStyle/>
          <a:p>
            <a:fld id="{6BA907D1-9C08-47F3-B047-6197268ACA7D}" type="slidenum">
              <a:rPr lang="en-US" smtClean="0"/>
              <a:pPr/>
              <a:t>67</a:t>
            </a:fld>
            <a:endParaRPr lang="en-US"/>
          </a:p>
        </p:txBody>
      </p:sp>
      <p:sp>
        <p:nvSpPr>
          <p:cNvPr id="5" name="Rectangle 4">
            <a:extLst>
              <a:ext uri="{FF2B5EF4-FFF2-40B4-BE49-F238E27FC236}">
                <a16:creationId xmlns:a16="http://schemas.microsoft.com/office/drawing/2014/main" id="{B195639F-B143-EBA3-69D5-E8D2822B7AF8}"/>
              </a:ext>
            </a:extLst>
          </p:cNvPr>
          <p:cNvSpPr/>
          <p:nvPr/>
        </p:nvSpPr>
        <p:spPr>
          <a:xfrm>
            <a:off x="1513490" y="2806262"/>
            <a:ext cx="11887200" cy="380157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92EE97-FC87-AE3F-D32B-3D31E88F96BB}"/>
              </a:ext>
            </a:extLst>
          </p:cNvPr>
          <p:cNvSpPr txBox="1"/>
          <p:nvPr/>
        </p:nvSpPr>
        <p:spPr>
          <a:xfrm>
            <a:off x="1702675" y="3137337"/>
            <a:ext cx="11225049" cy="3170099"/>
          </a:xfrm>
          <a:prstGeom prst="rect">
            <a:avLst/>
          </a:prstGeom>
          <a:noFill/>
        </p:spPr>
        <p:txBody>
          <a:bodyPr wrap="square" rtlCol="0">
            <a:spAutoFit/>
          </a:bodyPr>
          <a:lstStyle/>
          <a:p>
            <a:pPr algn="ctr"/>
            <a:r>
              <a:rPr lang="en-US" sz="4000" b="1">
                <a:solidFill>
                  <a:srgbClr val="3C7BA9"/>
                </a:solidFill>
                <a:latin typeface="Arial" panose="020B0604020202020204" pitchFamily="34" charset="0"/>
                <a:cs typeface="Arial" panose="020B0604020202020204" pitchFamily="34" charset="0"/>
              </a:rPr>
              <a:t>True</a:t>
            </a:r>
            <a:r>
              <a:rPr lang="en-US" sz="4000">
                <a:latin typeface="Arial" panose="020B0604020202020204" pitchFamily="34" charset="0"/>
                <a:cs typeface="Arial" panose="020B0604020202020204" pitchFamily="34" charset="0"/>
              </a:rPr>
              <a:t>   or   </a:t>
            </a:r>
            <a:r>
              <a:rPr lang="en-US" sz="4000" b="1">
                <a:solidFill>
                  <a:srgbClr val="3C7BA9"/>
                </a:solidFill>
                <a:latin typeface="Arial" panose="020B0604020202020204" pitchFamily="34" charset="0"/>
                <a:cs typeface="Arial" panose="020B0604020202020204" pitchFamily="34" charset="0"/>
              </a:rPr>
              <a:t>False</a:t>
            </a:r>
          </a:p>
          <a:p>
            <a:pPr algn="ctr"/>
            <a:endParaRPr lang="en-US" sz="4000" b="1">
              <a:latin typeface="Arial" panose="020B0604020202020204" pitchFamily="34" charset="0"/>
              <a:cs typeface="Arial" panose="020B0604020202020204" pitchFamily="34" charset="0"/>
            </a:endParaRPr>
          </a:p>
          <a:p>
            <a:pPr algn="ctr"/>
            <a:r>
              <a:rPr lang="en-US" sz="4000">
                <a:latin typeface="Arial" panose="020B0604020202020204" pitchFamily="34" charset="0"/>
                <a:cs typeface="Arial" panose="020B0604020202020204" pitchFamily="34" charset="0"/>
              </a:rPr>
              <a:t>The early literacy component has Reading Improvement and Monitoring Plan (RIMP) deductions. </a:t>
            </a:r>
          </a:p>
        </p:txBody>
      </p:sp>
    </p:spTree>
    <p:extLst>
      <p:ext uri="{BB962C8B-B14F-4D97-AF65-F5344CB8AC3E}">
        <p14:creationId xmlns:p14="http://schemas.microsoft.com/office/powerpoint/2010/main" val="280926066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97258ED-B340-590F-C0C5-15AC5BB6A68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68</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845820" y="528465"/>
            <a:ext cx="13167360" cy="769441"/>
          </a:xfrm>
        </p:spPr>
        <p:txBody>
          <a:bodyPr/>
          <a:lstStyle/>
          <a:p>
            <a:r>
              <a:rPr lang="en-US"/>
              <a:t>Early Literacy Component</a:t>
            </a:r>
          </a:p>
        </p:txBody>
      </p:sp>
      <p:sp>
        <p:nvSpPr>
          <p:cNvPr id="6" name="TextBox 5">
            <a:extLst>
              <a:ext uri="{FF2B5EF4-FFF2-40B4-BE49-F238E27FC236}">
                <a16:creationId xmlns:a16="http://schemas.microsoft.com/office/drawing/2014/main" id="{CB2C3340-EF65-E08E-EFA1-5288D4B03778}"/>
              </a:ext>
            </a:extLst>
          </p:cNvPr>
          <p:cNvSpPr txBox="1"/>
          <p:nvPr/>
        </p:nvSpPr>
        <p:spPr>
          <a:xfrm>
            <a:off x="2190750" y="5566165"/>
            <a:ext cx="10477500" cy="523220"/>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2022-2023 </a:t>
            </a:r>
            <a: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3"/>
              </a:rPr>
              <a:t>Early Lite	racy</a:t>
            </a:r>
            <a:r>
              <a:rPr lang="en-US" sz="2800" dirty="0">
                <a:solidFill>
                  <a:prstClr val="black"/>
                </a:solidFill>
                <a:latin typeface="Arial" panose="020B0604020202020204" pitchFamily="34" charset="0"/>
                <a:cs typeface="Arial" panose="020B0604020202020204" pitchFamily="34" charset="0"/>
                <a:hlinkClick r:id="rId3"/>
              </a:rPr>
              <a:t> Component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Technical Documentation</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6">
            <a:extLst>
              <a:ext uri="{FF2B5EF4-FFF2-40B4-BE49-F238E27FC236}">
                <a16:creationId xmlns:a16="http://schemas.microsoft.com/office/drawing/2014/main" id="{ACD3EB7C-C0E5-A642-378C-CA0A17629CA0}"/>
              </a:ext>
            </a:extLst>
          </p:cNvPr>
          <p:cNvPicPr>
            <a:picLocks noChangeAspect="1"/>
          </p:cNvPicPr>
          <p:nvPr/>
        </p:nvPicPr>
        <p:blipFill>
          <a:blip r:embed="rId4"/>
          <a:srcRect/>
          <a:stretch>
            <a:fillRect/>
          </a:stretch>
        </p:blipFill>
        <p:spPr>
          <a:xfrm>
            <a:off x="409009" y="2126188"/>
            <a:ext cx="13812382" cy="3155093"/>
          </a:xfrm>
          <a:prstGeom prst="rect">
            <a:avLst/>
          </a:prstGeom>
        </p:spPr>
      </p:pic>
      <p:pic>
        <p:nvPicPr>
          <p:cNvPr id="2" name="Picture 1">
            <a:extLst>
              <a:ext uri="{FF2B5EF4-FFF2-40B4-BE49-F238E27FC236}">
                <a16:creationId xmlns:a16="http://schemas.microsoft.com/office/drawing/2014/main" id="{0D3E06B8-CEBE-9358-CB5D-9F27603A9235}"/>
              </a:ext>
            </a:extLst>
          </p:cNvPr>
          <p:cNvPicPr>
            <a:picLocks noChangeAspect="1"/>
          </p:cNvPicPr>
          <p:nvPr/>
        </p:nvPicPr>
        <p:blipFill>
          <a:blip r:embed="rId5">
            <a:duotone>
              <a:prstClr val="black"/>
              <a:srgbClr val="88A651">
                <a:tint val="45000"/>
                <a:satMod val="400000"/>
              </a:srgbClr>
            </a:duotone>
          </a:blip>
          <a:stretch>
            <a:fillRect/>
          </a:stretch>
        </p:blipFill>
        <p:spPr>
          <a:xfrm>
            <a:off x="-13648" y="-9037"/>
            <a:ext cx="2347163" cy="1517621"/>
          </a:xfrm>
          <a:prstGeom prst="rect">
            <a:avLst/>
          </a:prstGeom>
          <a:noFill/>
        </p:spPr>
      </p:pic>
      <p:sp>
        <p:nvSpPr>
          <p:cNvPr id="5" name="TextBox 23">
            <a:extLst>
              <a:ext uri="{FF2B5EF4-FFF2-40B4-BE49-F238E27FC236}">
                <a16:creationId xmlns:a16="http://schemas.microsoft.com/office/drawing/2014/main" id="{92C53392-2DDB-7383-80CF-73E4EA906786}"/>
              </a:ext>
            </a:extLst>
          </p:cNvPr>
          <p:cNvSpPr txBox="1"/>
          <p:nvPr/>
        </p:nvSpPr>
        <p:spPr>
          <a:xfrm>
            <a:off x="-77226" y="224530"/>
            <a:ext cx="2001705"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p>
        </p:txBody>
      </p:sp>
    </p:spTree>
    <p:extLst>
      <p:ext uri="{BB962C8B-B14F-4D97-AF65-F5344CB8AC3E}">
        <p14:creationId xmlns:p14="http://schemas.microsoft.com/office/powerpoint/2010/main" val="394992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E2F5410-0FE4-1EB2-46F2-F424506DD99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9" name="Freeform 3">
            <a:extLst>
              <a:ext uri="{FF2B5EF4-FFF2-40B4-BE49-F238E27FC236}">
                <a16:creationId xmlns:a16="http://schemas.microsoft.com/office/drawing/2014/main" id="{FC883689-D0B1-EF08-B860-E086931B171D}"/>
              </a:ext>
            </a:extLst>
          </p:cNvPr>
          <p:cNvSpPr/>
          <p:nvPr/>
        </p:nvSpPr>
        <p:spPr>
          <a:xfrm>
            <a:off x="731520" y="3458992"/>
            <a:ext cx="12655667" cy="3909218"/>
          </a:xfrm>
          <a:custGeom>
            <a:avLst/>
            <a:gdLst/>
            <a:ahLst/>
            <a:cxnLst/>
            <a:rect l="l" t="t" r="r" b="b"/>
            <a:pathLst>
              <a:path w="4274726" h="1350653">
                <a:moveTo>
                  <a:pt x="0" y="0"/>
                </a:moveTo>
                <a:lnTo>
                  <a:pt x="4274726" y="0"/>
                </a:lnTo>
                <a:lnTo>
                  <a:pt x="4274726" y="1350653"/>
                </a:lnTo>
                <a:lnTo>
                  <a:pt x="0" y="1350653"/>
                </a:lnTo>
                <a:close/>
              </a:path>
            </a:pathLst>
          </a:custGeom>
          <a:solidFill>
            <a:srgbClr val="FFFFFF"/>
          </a:solidFill>
          <a:ln w="57150">
            <a:solidFill>
              <a:srgbClr val="700017"/>
            </a:solidFill>
          </a:ln>
        </p:spPr>
        <p:txBody>
          <a:bodyPr/>
          <a:lstStyle/>
          <a:p>
            <a:endParaRPr lang="en-US"/>
          </a:p>
        </p:txBody>
      </p: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69</a:t>
            </a:fld>
            <a:endParaRPr lang="en-US"/>
          </a:p>
        </p:txBody>
      </p:sp>
      <p:pic>
        <p:nvPicPr>
          <p:cNvPr id="12" name="Picture 6">
            <a:extLst>
              <a:ext uri="{FF2B5EF4-FFF2-40B4-BE49-F238E27FC236}">
                <a16:creationId xmlns:a16="http://schemas.microsoft.com/office/drawing/2014/main" id="{3FB67F54-C2BA-6FDB-5439-F12F1831CAAC}"/>
              </a:ext>
            </a:extLst>
          </p:cNvPr>
          <p:cNvPicPr>
            <a:picLocks noChangeAspect="1"/>
          </p:cNvPicPr>
          <p:nvPr/>
        </p:nvPicPr>
        <p:blipFill>
          <a:blip r:embed="rId3"/>
          <a:srcRect/>
          <a:stretch>
            <a:fillRect/>
          </a:stretch>
        </p:blipFill>
        <p:spPr>
          <a:xfrm>
            <a:off x="562563" y="179944"/>
            <a:ext cx="13252842" cy="3027280"/>
          </a:xfrm>
          <a:prstGeom prst="rect">
            <a:avLst/>
          </a:prstGeom>
        </p:spPr>
      </p:pic>
      <p:sp>
        <p:nvSpPr>
          <p:cNvPr id="14" name="TextBox 8">
            <a:extLst>
              <a:ext uri="{FF2B5EF4-FFF2-40B4-BE49-F238E27FC236}">
                <a16:creationId xmlns:a16="http://schemas.microsoft.com/office/drawing/2014/main" id="{B212F4EE-A784-7113-C510-ABF058E43FAB}"/>
              </a:ext>
            </a:extLst>
          </p:cNvPr>
          <p:cNvSpPr txBox="1"/>
          <p:nvPr/>
        </p:nvSpPr>
        <p:spPr>
          <a:xfrm>
            <a:off x="8787115" y="4196457"/>
            <a:ext cx="1885121" cy="340221"/>
          </a:xfrm>
          <a:prstGeom prst="rect">
            <a:avLst/>
          </a:prstGeom>
        </p:spPr>
        <p:txBody>
          <a:bodyPr wrap="square" lIns="0" tIns="0" rIns="0" bIns="0" rtlCol="0" anchor="t">
            <a:spAutoFit/>
          </a:bodyPr>
          <a:lstStyle/>
          <a:p>
            <a:pPr algn="ctr" defTabSz="685766">
              <a:lnSpc>
                <a:spcPts val="2940"/>
              </a:lnSpc>
            </a:pPr>
            <a:r>
              <a:rPr lang="en-US" sz="2100" u="sng">
                <a:solidFill>
                  <a:srgbClr val="000000"/>
                </a:solidFill>
                <a:latin typeface="Arial" panose="020B0604020202020204" pitchFamily="34" charset="0"/>
                <a:cs typeface="Arial" panose="020B0604020202020204" pitchFamily="34" charset="0"/>
              </a:rPr>
              <a:t>Weight</a:t>
            </a:r>
          </a:p>
        </p:txBody>
      </p:sp>
      <p:sp>
        <p:nvSpPr>
          <p:cNvPr id="15" name="TextBox 9">
            <a:extLst>
              <a:ext uri="{FF2B5EF4-FFF2-40B4-BE49-F238E27FC236}">
                <a16:creationId xmlns:a16="http://schemas.microsoft.com/office/drawing/2014/main" id="{9AB14CB0-D2FD-2374-1F51-458CB05A3B8E}"/>
              </a:ext>
            </a:extLst>
          </p:cNvPr>
          <p:cNvSpPr txBox="1"/>
          <p:nvPr/>
        </p:nvSpPr>
        <p:spPr>
          <a:xfrm>
            <a:off x="10325957" y="4194225"/>
            <a:ext cx="2020791" cy="340221"/>
          </a:xfrm>
          <a:prstGeom prst="rect">
            <a:avLst/>
          </a:prstGeom>
        </p:spPr>
        <p:txBody>
          <a:bodyPr wrap="square" lIns="0" tIns="0" rIns="0" bIns="0" rtlCol="0" anchor="t">
            <a:spAutoFit/>
          </a:bodyPr>
          <a:lstStyle/>
          <a:p>
            <a:pPr algn="ctr" defTabSz="685766">
              <a:lnSpc>
                <a:spcPts val="2940"/>
              </a:lnSpc>
            </a:pPr>
            <a:r>
              <a:rPr lang="en-US" sz="2100" u="sng">
                <a:solidFill>
                  <a:srgbClr val="000000"/>
                </a:solidFill>
                <a:latin typeface="Arial" panose="020B0604020202020204" pitchFamily="34" charset="0"/>
                <a:cs typeface="Arial" panose="020B0604020202020204" pitchFamily="34" charset="0"/>
              </a:rPr>
              <a:t>Weighted %</a:t>
            </a:r>
          </a:p>
        </p:txBody>
      </p:sp>
      <p:sp>
        <p:nvSpPr>
          <p:cNvPr id="16" name="TextBox 10">
            <a:extLst>
              <a:ext uri="{FF2B5EF4-FFF2-40B4-BE49-F238E27FC236}">
                <a16:creationId xmlns:a16="http://schemas.microsoft.com/office/drawing/2014/main" id="{389D0CE9-7A88-B274-134A-33FA35E58D6D}"/>
              </a:ext>
            </a:extLst>
          </p:cNvPr>
          <p:cNvSpPr txBox="1"/>
          <p:nvPr/>
        </p:nvSpPr>
        <p:spPr>
          <a:xfrm>
            <a:off x="3136756" y="3446925"/>
            <a:ext cx="7696304" cy="667875"/>
          </a:xfrm>
          <a:prstGeom prst="rect">
            <a:avLst/>
          </a:prstGeom>
        </p:spPr>
        <p:txBody>
          <a:bodyPr wrap="square" lIns="0" tIns="0" rIns="0" bIns="0" rtlCol="0" anchor="t">
            <a:spAutoFit/>
          </a:bodyPr>
          <a:lstStyle/>
          <a:p>
            <a:pPr algn="ctr" defTabSz="685766">
              <a:lnSpc>
                <a:spcPts val="5740"/>
              </a:lnSpc>
            </a:pPr>
            <a:r>
              <a:rPr lang="en-US" sz="4100">
                <a:solidFill>
                  <a:srgbClr val="700017"/>
                </a:solidFill>
                <a:latin typeface="Arial" panose="020B0604020202020204" pitchFamily="34" charset="0"/>
                <a:cs typeface="Arial" panose="020B0604020202020204" pitchFamily="34" charset="0"/>
              </a:rPr>
              <a:t>Early Literacy Component</a:t>
            </a:r>
          </a:p>
        </p:txBody>
      </p:sp>
      <p:sp>
        <p:nvSpPr>
          <p:cNvPr id="17" name="TextBox 11">
            <a:extLst>
              <a:ext uri="{FF2B5EF4-FFF2-40B4-BE49-F238E27FC236}">
                <a16:creationId xmlns:a16="http://schemas.microsoft.com/office/drawing/2014/main" id="{05CF2BC3-EF98-5BA4-1784-02C144A41DE5}"/>
              </a:ext>
            </a:extLst>
          </p:cNvPr>
          <p:cNvSpPr txBox="1"/>
          <p:nvPr/>
        </p:nvSpPr>
        <p:spPr>
          <a:xfrm>
            <a:off x="8787115" y="4876029"/>
            <a:ext cx="1885121" cy="327718"/>
          </a:xfrm>
          <a:prstGeom prst="rect">
            <a:avLst/>
          </a:prstGeom>
        </p:spPr>
        <p:txBody>
          <a:bodyPr wrap="square" lIns="0" tIns="0" rIns="0" bIns="0" rtlCol="0" anchor="t">
            <a:spAutoFit/>
          </a:bodyPr>
          <a:lstStyle/>
          <a:p>
            <a:pPr algn="ctr" defTabSz="685766">
              <a:lnSpc>
                <a:spcPts val="2800"/>
              </a:lnSpc>
            </a:pPr>
            <a:r>
              <a:rPr lang="en-US" sz="2000">
                <a:solidFill>
                  <a:srgbClr val="000000"/>
                </a:solidFill>
                <a:latin typeface="Arial" panose="020B0604020202020204" pitchFamily="34" charset="0"/>
                <a:cs typeface="Arial" panose="020B0604020202020204" pitchFamily="34" charset="0"/>
              </a:rPr>
              <a:t>40%</a:t>
            </a:r>
          </a:p>
        </p:txBody>
      </p:sp>
      <p:sp>
        <p:nvSpPr>
          <p:cNvPr id="18" name="TextBox 12">
            <a:extLst>
              <a:ext uri="{FF2B5EF4-FFF2-40B4-BE49-F238E27FC236}">
                <a16:creationId xmlns:a16="http://schemas.microsoft.com/office/drawing/2014/main" id="{4BE6F8D8-7075-E745-7FB3-47B76B234C3A}"/>
              </a:ext>
            </a:extLst>
          </p:cNvPr>
          <p:cNvSpPr txBox="1"/>
          <p:nvPr/>
        </p:nvSpPr>
        <p:spPr>
          <a:xfrm>
            <a:off x="8759302" y="5413817"/>
            <a:ext cx="1885121" cy="327718"/>
          </a:xfrm>
          <a:prstGeom prst="rect">
            <a:avLst/>
          </a:prstGeom>
        </p:spPr>
        <p:txBody>
          <a:bodyPr wrap="square" lIns="0" tIns="0" rIns="0" bIns="0" rtlCol="0" anchor="t">
            <a:spAutoFit/>
          </a:bodyPr>
          <a:lstStyle/>
          <a:p>
            <a:pPr algn="ctr" defTabSz="685766">
              <a:lnSpc>
                <a:spcPts val="2800"/>
              </a:lnSpc>
            </a:pPr>
            <a:r>
              <a:rPr lang="en-US" sz="2000">
                <a:solidFill>
                  <a:srgbClr val="000000"/>
                </a:solidFill>
                <a:latin typeface="Arial" panose="020B0604020202020204" pitchFamily="34" charset="0"/>
                <a:cs typeface="Arial" panose="020B0604020202020204" pitchFamily="34" charset="0"/>
              </a:rPr>
              <a:t>35%</a:t>
            </a:r>
          </a:p>
        </p:txBody>
      </p:sp>
      <p:sp>
        <p:nvSpPr>
          <p:cNvPr id="19" name="TextBox 13">
            <a:extLst>
              <a:ext uri="{FF2B5EF4-FFF2-40B4-BE49-F238E27FC236}">
                <a16:creationId xmlns:a16="http://schemas.microsoft.com/office/drawing/2014/main" id="{A00DE4AF-425F-AB79-5EF4-2DAEBC90C138}"/>
              </a:ext>
            </a:extLst>
          </p:cNvPr>
          <p:cNvSpPr txBox="1"/>
          <p:nvPr/>
        </p:nvSpPr>
        <p:spPr>
          <a:xfrm>
            <a:off x="8749384" y="5963530"/>
            <a:ext cx="1885121" cy="327718"/>
          </a:xfrm>
          <a:prstGeom prst="rect">
            <a:avLst/>
          </a:prstGeom>
        </p:spPr>
        <p:txBody>
          <a:bodyPr wrap="square" lIns="0" tIns="0" rIns="0" bIns="0" rtlCol="0" anchor="t">
            <a:spAutoFit/>
          </a:bodyPr>
          <a:lstStyle/>
          <a:p>
            <a:pPr algn="ctr" defTabSz="685766">
              <a:lnSpc>
                <a:spcPts val="2800"/>
              </a:lnSpc>
            </a:pPr>
            <a:r>
              <a:rPr lang="en-US" sz="2000">
                <a:solidFill>
                  <a:srgbClr val="000000"/>
                </a:solidFill>
                <a:latin typeface="Arial" panose="020B0604020202020204" pitchFamily="34" charset="0"/>
                <a:cs typeface="Arial" panose="020B0604020202020204" pitchFamily="34" charset="0"/>
              </a:rPr>
              <a:t>25%</a:t>
            </a:r>
          </a:p>
        </p:txBody>
      </p:sp>
      <p:sp>
        <p:nvSpPr>
          <p:cNvPr id="20" name="TextBox 14">
            <a:extLst>
              <a:ext uri="{FF2B5EF4-FFF2-40B4-BE49-F238E27FC236}">
                <a16:creationId xmlns:a16="http://schemas.microsoft.com/office/drawing/2014/main" id="{F0F70504-1D0A-B2DF-8DF0-A2E4DF59AA41}"/>
              </a:ext>
            </a:extLst>
          </p:cNvPr>
          <p:cNvSpPr txBox="1"/>
          <p:nvPr/>
        </p:nvSpPr>
        <p:spPr>
          <a:xfrm>
            <a:off x="8773989" y="4876029"/>
            <a:ext cx="596810" cy="327718"/>
          </a:xfrm>
          <a:prstGeom prst="rect">
            <a:avLst/>
          </a:prstGeom>
        </p:spPr>
        <p:txBody>
          <a:bodyPr wrap="square" lIns="0" tIns="0" rIns="0" bIns="0" rtlCol="0" anchor="t">
            <a:spAutoFit/>
          </a:bodyPr>
          <a:lstStyle/>
          <a:p>
            <a:pPr algn="ctr" defTabSz="685766">
              <a:lnSpc>
                <a:spcPts val="2800"/>
              </a:lnSpc>
            </a:pPr>
            <a:r>
              <a:rPr lang="en-US" sz="2000">
                <a:solidFill>
                  <a:srgbClr val="000000"/>
                </a:solidFill>
                <a:latin typeface="Arial" panose="020B0604020202020204" pitchFamily="34" charset="0"/>
                <a:cs typeface="Arial" panose="020B0604020202020204" pitchFamily="34" charset="0"/>
              </a:rPr>
              <a:t>X</a:t>
            </a:r>
          </a:p>
        </p:txBody>
      </p:sp>
      <p:sp>
        <p:nvSpPr>
          <p:cNvPr id="21" name="TextBox 15">
            <a:extLst>
              <a:ext uri="{FF2B5EF4-FFF2-40B4-BE49-F238E27FC236}">
                <a16:creationId xmlns:a16="http://schemas.microsoft.com/office/drawing/2014/main" id="{2F0FC1C5-B90F-9D56-A1B1-8D69BE18DD5F}"/>
              </a:ext>
            </a:extLst>
          </p:cNvPr>
          <p:cNvSpPr txBox="1"/>
          <p:nvPr/>
        </p:nvSpPr>
        <p:spPr>
          <a:xfrm>
            <a:off x="8786985" y="5405077"/>
            <a:ext cx="596810" cy="327718"/>
          </a:xfrm>
          <a:prstGeom prst="rect">
            <a:avLst/>
          </a:prstGeom>
        </p:spPr>
        <p:txBody>
          <a:bodyPr wrap="square" lIns="0" tIns="0" rIns="0" bIns="0" rtlCol="0" anchor="t">
            <a:spAutoFit/>
          </a:bodyPr>
          <a:lstStyle/>
          <a:p>
            <a:pPr algn="ctr" defTabSz="685766">
              <a:lnSpc>
                <a:spcPts val="2800"/>
              </a:lnSpc>
            </a:pPr>
            <a:r>
              <a:rPr lang="en-US" sz="2000">
                <a:solidFill>
                  <a:srgbClr val="000000"/>
                </a:solidFill>
                <a:latin typeface="Arial" panose="020B0604020202020204" pitchFamily="34" charset="0"/>
                <a:cs typeface="Arial" panose="020B0604020202020204" pitchFamily="34" charset="0"/>
              </a:rPr>
              <a:t>X</a:t>
            </a:r>
          </a:p>
        </p:txBody>
      </p:sp>
      <p:sp>
        <p:nvSpPr>
          <p:cNvPr id="22" name="TextBox 16">
            <a:extLst>
              <a:ext uri="{FF2B5EF4-FFF2-40B4-BE49-F238E27FC236}">
                <a16:creationId xmlns:a16="http://schemas.microsoft.com/office/drawing/2014/main" id="{17281891-50C7-33CA-3430-92AE6D77A4F0}"/>
              </a:ext>
            </a:extLst>
          </p:cNvPr>
          <p:cNvSpPr txBox="1"/>
          <p:nvPr/>
        </p:nvSpPr>
        <p:spPr>
          <a:xfrm>
            <a:off x="8786985" y="5942090"/>
            <a:ext cx="596810" cy="327718"/>
          </a:xfrm>
          <a:prstGeom prst="rect">
            <a:avLst/>
          </a:prstGeom>
        </p:spPr>
        <p:txBody>
          <a:bodyPr wrap="square" lIns="0" tIns="0" rIns="0" bIns="0" rtlCol="0" anchor="t">
            <a:spAutoFit/>
          </a:bodyPr>
          <a:lstStyle/>
          <a:p>
            <a:pPr algn="ctr" defTabSz="685766">
              <a:lnSpc>
                <a:spcPts val="2800"/>
              </a:lnSpc>
            </a:pPr>
            <a:r>
              <a:rPr lang="en-US" sz="2000">
                <a:solidFill>
                  <a:srgbClr val="000000"/>
                </a:solidFill>
                <a:latin typeface="Arial" panose="020B0604020202020204" pitchFamily="34" charset="0"/>
                <a:cs typeface="Arial" panose="020B0604020202020204" pitchFamily="34" charset="0"/>
              </a:rPr>
              <a:t>X</a:t>
            </a:r>
          </a:p>
        </p:txBody>
      </p:sp>
      <p:sp>
        <p:nvSpPr>
          <p:cNvPr id="23" name="TextBox 17">
            <a:extLst>
              <a:ext uri="{FF2B5EF4-FFF2-40B4-BE49-F238E27FC236}">
                <a16:creationId xmlns:a16="http://schemas.microsoft.com/office/drawing/2014/main" id="{12F4438E-8C66-44CB-BCF2-72709D6174C0}"/>
              </a:ext>
            </a:extLst>
          </p:cNvPr>
          <p:cNvSpPr txBox="1"/>
          <p:nvPr/>
        </p:nvSpPr>
        <p:spPr>
          <a:xfrm>
            <a:off x="10142329" y="4793696"/>
            <a:ext cx="596810" cy="478977"/>
          </a:xfrm>
          <a:prstGeom prst="rect">
            <a:avLst/>
          </a:prstGeom>
        </p:spPr>
        <p:txBody>
          <a:bodyPr wrap="square" lIns="0" tIns="0" rIns="0" bIns="0" rtlCol="0" anchor="t">
            <a:spAutoFit/>
          </a:bodyPr>
          <a:lstStyle/>
          <a:p>
            <a:pPr algn="ctr" defTabSz="685766">
              <a:lnSpc>
                <a:spcPts val="4059"/>
              </a:lnSpc>
            </a:pPr>
            <a:r>
              <a:rPr lang="en-US" sz="2899">
                <a:solidFill>
                  <a:srgbClr val="000000"/>
                </a:solidFill>
                <a:latin typeface="Arial" panose="020B0604020202020204" pitchFamily="34" charset="0"/>
                <a:cs typeface="Arial" panose="020B0604020202020204" pitchFamily="34" charset="0"/>
              </a:rPr>
              <a:t>=</a:t>
            </a:r>
          </a:p>
        </p:txBody>
      </p:sp>
      <p:sp>
        <p:nvSpPr>
          <p:cNvPr id="24" name="TextBox 18">
            <a:extLst>
              <a:ext uri="{FF2B5EF4-FFF2-40B4-BE49-F238E27FC236}">
                <a16:creationId xmlns:a16="http://schemas.microsoft.com/office/drawing/2014/main" id="{9DEB9F88-4FAB-9A7B-7143-BA5348438A7A}"/>
              </a:ext>
            </a:extLst>
          </p:cNvPr>
          <p:cNvSpPr txBox="1"/>
          <p:nvPr/>
        </p:nvSpPr>
        <p:spPr>
          <a:xfrm>
            <a:off x="10123743" y="5356533"/>
            <a:ext cx="596810" cy="492507"/>
          </a:xfrm>
          <a:prstGeom prst="rect">
            <a:avLst/>
          </a:prstGeom>
        </p:spPr>
        <p:txBody>
          <a:bodyPr wrap="square" lIns="0" tIns="0" rIns="0" bIns="0" rtlCol="0" anchor="t">
            <a:spAutoFit/>
          </a:bodyPr>
          <a:lstStyle/>
          <a:p>
            <a:pPr algn="ctr" defTabSz="685766">
              <a:lnSpc>
                <a:spcPts val="4059"/>
              </a:lnSpc>
            </a:pPr>
            <a:r>
              <a:rPr lang="en-US" sz="2899">
                <a:solidFill>
                  <a:srgbClr val="000000"/>
                </a:solidFill>
                <a:latin typeface="Arial" panose="020B0604020202020204" pitchFamily="34" charset="0"/>
                <a:cs typeface="Arial" panose="020B0604020202020204" pitchFamily="34" charset="0"/>
              </a:rPr>
              <a:t>=</a:t>
            </a:r>
          </a:p>
        </p:txBody>
      </p:sp>
      <p:sp>
        <p:nvSpPr>
          <p:cNvPr id="25" name="TextBox 19">
            <a:extLst>
              <a:ext uri="{FF2B5EF4-FFF2-40B4-BE49-F238E27FC236}">
                <a16:creationId xmlns:a16="http://schemas.microsoft.com/office/drawing/2014/main" id="{11FB4E64-CE22-7C74-2710-4A07935024A4}"/>
              </a:ext>
            </a:extLst>
          </p:cNvPr>
          <p:cNvSpPr txBox="1"/>
          <p:nvPr/>
        </p:nvSpPr>
        <p:spPr>
          <a:xfrm>
            <a:off x="10142329" y="5883121"/>
            <a:ext cx="596810" cy="478977"/>
          </a:xfrm>
          <a:prstGeom prst="rect">
            <a:avLst/>
          </a:prstGeom>
        </p:spPr>
        <p:txBody>
          <a:bodyPr wrap="square" lIns="0" tIns="0" rIns="0" bIns="0" rtlCol="0" anchor="t">
            <a:spAutoFit/>
          </a:bodyPr>
          <a:lstStyle/>
          <a:p>
            <a:pPr algn="ctr" defTabSz="685766">
              <a:lnSpc>
                <a:spcPts val="4059"/>
              </a:lnSpc>
            </a:pPr>
            <a:r>
              <a:rPr lang="en-US" sz="2899">
                <a:solidFill>
                  <a:srgbClr val="000000"/>
                </a:solidFill>
                <a:latin typeface="Arial" panose="020B0604020202020204" pitchFamily="34" charset="0"/>
                <a:cs typeface="Arial" panose="020B0604020202020204" pitchFamily="34" charset="0"/>
              </a:rPr>
              <a:t>=</a:t>
            </a:r>
          </a:p>
        </p:txBody>
      </p:sp>
      <p:sp>
        <p:nvSpPr>
          <p:cNvPr id="26" name="TextBox 20">
            <a:extLst>
              <a:ext uri="{FF2B5EF4-FFF2-40B4-BE49-F238E27FC236}">
                <a16:creationId xmlns:a16="http://schemas.microsoft.com/office/drawing/2014/main" id="{AD67E7B2-4419-13E4-20A3-EFE29065D1A8}"/>
              </a:ext>
            </a:extLst>
          </p:cNvPr>
          <p:cNvSpPr txBox="1"/>
          <p:nvPr/>
        </p:nvSpPr>
        <p:spPr>
          <a:xfrm>
            <a:off x="10797097" y="4873797"/>
            <a:ext cx="856925" cy="327718"/>
          </a:xfrm>
          <a:prstGeom prst="rect">
            <a:avLst/>
          </a:prstGeom>
        </p:spPr>
        <p:txBody>
          <a:bodyPr wrap="square" lIns="0" tIns="0" rIns="0" bIns="0" rtlCol="0" anchor="t">
            <a:spAutoFit/>
          </a:bodyPr>
          <a:lstStyle/>
          <a:p>
            <a:pPr algn="ctr" defTabSz="685766">
              <a:lnSpc>
                <a:spcPts val="2800"/>
              </a:lnSpc>
            </a:pPr>
            <a:r>
              <a:rPr lang="en-US" sz="2000">
                <a:solidFill>
                  <a:srgbClr val="000000"/>
                </a:solidFill>
                <a:latin typeface="Arial" panose="020B0604020202020204" pitchFamily="34" charset="0"/>
                <a:cs typeface="Arial" panose="020B0604020202020204" pitchFamily="34" charset="0"/>
              </a:rPr>
              <a:t>23.8%</a:t>
            </a:r>
          </a:p>
        </p:txBody>
      </p:sp>
      <p:sp>
        <p:nvSpPr>
          <p:cNvPr id="27" name="TextBox 21">
            <a:extLst>
              <a:ext uri="{FF2B5EF4-FFF2-40B4-BE49-F238E27FC236}">
                <a16:creationId xmlns:a16="http://schemas.microsoft.com/office/drawing/2014/main" id="{211F207C-85F6-D4D9-5E4D-E93D814A673E}"/>
              </a:ext>
            </a:extLst>
          </p:cNvPr>
          <p:cNvSpPr txBox="1"/>
          <p:nvPr/>
        </p:nvSpPr>
        <p:spPr>
          <a:xfrm>
            <a:off x="10797097" y="5427628"/>
            <a:ext cx="856925" cy="327718"/>
          </a:xfrm>
          <a:prstGeom prst="rect">
            <a:avLst/>
          </a:prstGeom>
        </p:spPr>
        <p:txBody>
          <a:bodyPr wrap="square" lIns="0" tIns="0" rIns="0" bIns="0" rtlCol="0" anchor="t">
            <a:spAutoFit/>
          </a:bodyPr>
          <a:lstStyle/>
          <a:p>
            <a:pPr algn="ctr" defTabSz="685766">
              <a:lnSpc>
                <a:spcPts val="2800"/>
              </a:lnSpc>
            </a:pPr>
            <a:r>
              <a:rPr lang="en-US" sz="2000">
                <a:solidFill>
                  <a:srgbClr val="000000"/>
                </a:solidFill>
                <a:latin typeface="Arial" panose="020B0604020202020204" pitchFamily="34" charset="0"/>
                <a:cs typeface="Arial" panose="020B0604020202020204" pitchFamily="34" charset="0"/>
              </a:rPr>
              <a:t>35.0%</a:t>
            </a:r>
          </a:p>
        </p:txBody>
      </p:sp>
      <p:sp>
        <p:nvSpPr>
          <p:cNvPr id="28" name="TextBox 22">
            <a:extLst>
              <a:ext uri="{FF2B5EF4-FFF2-40B4-BE49-F238E27FC236}">
                <a16:creationId xmlns:a16="http://schemas.microsoft.com/office/drawing/2014/main" id="{556EC95B-4B8F-63B6-0B2A-5D936DD1B6BD}"/>
              </a:ext>
            </a:extLst>
          </p:cNvPr>
          <p:cNvSpPr txBox="1"/>
          <p:nvPr/>
        </p:nvSpPr>
        <p:spPr>
          <a:xfrm>
            <a:off x="10820174" y="5978693"/>
            <a:ext cx="856925" cy="327718"/>
          </a:xfrm>
          <a:prstGeom prst="rect">
            <a:avLst/>
          </a:prstGeom>
        </p:spPr>
        <p:txBody>
          <a:bodyPr wrap="square" lIns="0" tIns="0" rIns="0" bIns="0" rtlCol="0" anchor="t">
            <a:spAutoFit/>
          </a:bodyPr>
          <a:lstStyle/>
          <a:p>
            <a:pPr algn="ctr" defTabSz="685766">
              <a:lnSpc>
                <a:spcPts val="2800"/>
              </a:lnSpc>
            </a:pPr>
            <a:r>
              <a:rPr lang="en-US" sz="2000">
                <a:solidFill>
                  <a:srgbClr val="000000"/>
                </a:solidFill>
                <a:latin typeface="Arial" panose="020B0604020202020204" pitchFamily="34" charset="0"/>
                <a:cs typeface="Arial" panose="020B0604020202020204" pitchFamily="34" charset="0"/>
              </a:rPr>
              <a:t>12.3%</a:t>
            </a:r>
          </a:p>
        </p:txBody>
      </p:sp>
      <p:sp>
        <p:nvSpPr>
          <p:cNvPr id="29" name="AutoShape 23">
            <a:extLst>
              <a:ext uri="{FF2B5EF4-FFF2-40B4-BE49-F238E27FC236}">
                <a16:creationId xmlns:a16="http://schemas.microsoft.com/office/drawing/2014/main" id="{D45F955B-717B-30ED-B00A-2E88AE4CC683}"/>
              </a:ext>
            </a:extLst>
          </p:cNvPr>
          <p:cNvSpPr/>
          <p:nvPr/>
        </p:nvSpPr>
        <p:spPr>
          <a:xfrm>
            <a:off x="10702640" y="6368049"/>
            <a:ext cx="999295" cy="0"/>
          </a:xfrm>
          <a:prstGeom prst="line">
            <a:avLst/>
          </a:prstGeom>
          <a:ln w="9525" cap="flat">
            <a:solidFill>
              <a:srgbClr val="000000"/>
            </a:solidFill>
            <a:prstDash val="solid"/>
            <a:headEnd type="none" w="sm" len="sm"/>
            <a:tailEnd type="none" w="sm" len="sm"/>
          </a:ln>
        </p:spPr>
        <p:txBody>
          <a:bodyPr/>
          <a:lstStyle/>
          <a:p>
            <a:endParaRPr lang="en-US">
              <a:latin typeface="Arial" panose="020B0604020202020204" pitchFamily="34" charset="0"/>
              <a:cs typeface="Arial" panose="020B0604020202020204" pitchFamily="34" charset="0"/>
            </a:endParaRPr>
          </a:p>
        </p:txBody>
      </p:sp>
      <p:sp>
        <p:nvSpPr>
          <p:cNvPr id="30" name="TextBox 24">
            <a:extLst>
              <a:ext uri="{FF2B5EF4-FFF2-40B4-BE49-F238E27FC236}">
                <a16:creationId xmlns:a16="http://schemas.microsoft.com/office/drawing/2014/main" id="{167CEEA7-333C-CD83-C19F-3DCE37F9CB85}"/>
              </a:ext>
            </a:extLst>
          </p:cNvPr>
          <p:cNvSpPr txBox="1"/>
          <p:nvPr/>
        </p:nvSpPr>
        <p:spPr>
          <a:xfrm>
            <a:off x="10806910" y="6432165"/>
            <a:ext cx="856925" cy="327718"/>
          </a:xfrm>
          <a:prstGeom prst="rect">
            <a:avLst/>
          </a:prstGeom>
        </p:spPr>
        <p:txBody>
          <a:bodyPr wrap="square" lIns="0" tIns="0" rIns="0" bIns="0" rtlCol="0" anchor="t">
            <a:spAutoFit/>
          </a:bodyPr>
          <a:lstStyle/>
          <a:p>
            <a:pPr algn="ctr" defTabSz="685766">
              <a:lnSpc>
                <a:spcPts val="2800"/>
              </a:lnSpc>
            </a:pPr>
            <a:r>
              <a:rPr lang="en-US" sz="2000">
                <a:solidFill>
                  <a:srgbClr val="000000"/>
                </a:solidFill>
                <a:latin typeface="Arial" panose="020B0604020202020204" pitchFamily="34" charset="0"/>
                <a:cs typeface="Arial" panose="020B0604020202020204" pitchFamily="34" charset="0"/>
              </a:rPr>
              <a:t>71.1%</a:t>
            </a:r>
          </a:p>
        </p:txBody>
      </p:sp>
      <p:pic>
        <p:nvPicPr>
          <p:cNvPr id="6" name="Picture 5">
            <a:extLst>
              <a:ext uri="{FF2B5EF4-FFF2-40B4-BE49-F238E27FC236}">
                <a16:creationId xmlns:a16="http://schemas.microsoft.com/office/drawing/2014/main" id="{0D029D8A-F3AC-D8DB-3D13-E0DF676B294F}"/>
              </a:ext>
            </a:extLst>
          </p:cNvPr>
          <p:cNvPicPr>
            <a:picLocks noChangeAspect="1"/>
          </p:cNvPicPr>
          <p:nvPr/>
        </p:nvPicPr>
        <p:blipFill>
          <a:blip r:embed="rId4"/>
          <a:stretch>
            <a:fillRect/>
          </a:stretch>
        </p:blipFill>
        <p:spPr>
          <a:xfrm>
            <a:off x="1335735" y="4126867"/>
            <a:ext cx="7451380" cy="2977782"/>
          </a:xfrm>
          <a:prstGeom prst="rect">
            <a:avLst/>
          </a:prstGeom>
        </p:spPr>
      </p:pic>
    </p:spTree>
    <p:extLst>
      <p:ext uri="{BB962C8B-B14F-4D97-AF65-F5344CB8AC3E}">
        <p14:creationId xmlns:p14="http://schemas.microsoft.com/office/powerpoint/2010/main" val="76474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238B515-D63E-C285-2AEB-AF6DE4F62ED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9846D317-31B5-409A-A9A5-448493E0A5FB}"/>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7</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F23AFDA1-1014-479D-8369-6CF12853AB89}"/>
              </a:ext>
            </a:extLst>
          </p:cNvPr>
          <p:cNvSpPr>
            <a:spLocks noGrp="1"/>
          </p:cNvSpPr>
          <p:nvPr>
            <p:ph type="title"/>
          </p:nvPr>
        </p:nvSpPr>
        <p:spPr>
          <a:xfrm>
            <a:off x="924026" y="2317783"/>
            <a:ext cx="5316354" cy="830997"/>
          </a:xfrm>
        </p:spPr>
        <p:txBody>
          <a:bodyPr/>
          <a:lstStyle/>
          <a:p>
            <a:r>
              <a:rPr lang="en-US" sz="5400">
                <a:solidFill>
                  <a:srgbClr val="F20017"/>
                </a:solidFill>
              </a:rPr>
              <a:t>Agenda</a:t>
            </a:r>
          </a:p>
        </p:txBody>
      </p:sp>
      <p:sp>
        <p:nvSpPr>
          <p:cNvPr id="6" name="Rectangle 5">
            <a:extLst>
              <a:ext uri="{FF2B5EF4-FFF2-40B4-BE49-F238E27FC236}">
                <a16:creationId xmlns:a16="http://schemas.microsoft.com/office/drawing/2014/main" id="{D952BFCB-C33D-49CB-A3A6-95C3E4B6A7D5}"/>
              </a:ext>
              <a:ext uri="{C183D7F6-B498-43B3-948B-1728B52AA6E4}">
                <adec:decorative xmlns:adec="http://schemas.microsoft.com/office/drawing/2017/decorative" val="1"/>
              </a:ext>
            </a:extLst>
          </p:cNvPr>
          <p:cNvSpPr/>
          <p:nvPr/>
        </p:nvSpPr>
        <p:spPr>
          <a:xfrm>
            <a:off x="7315200" y="-12699"/>
            <a:ext cx="7315200" cy="7542178"/>
          </a:xfrm>
          <a:prstGeom prst="rect">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D8C263F4-8101-4249-BC13-994FEF66F2FD}"/>
              </a:ext>
              <a:ext uri="{C183D7F6-B498-43B3-948B-1728B52AA6E4}">
                <adec:decorative xmlns:adec="http://schemas.microsoft.com/office/drawing/2017/decorative" val="1"/>
              </a:ext>
            </a:extLst>
          </p:cNvPr>
          <p:cNvCxnSpPr>
            <a:cxnSpLocks/>
          </p:cNvCxnSpPr>
          <p:nvPr/>
        </p:nvCxnSpPr>
        <p:spPr>
          <a:xfrm>
            <a:off x="7315200" y="1501476"/>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96530BDB-0EB7-4763-8D32-3B253FA5F414}"/>
              </a:ext>
            </a:extLst>
          </p:cNvPr>
          <p:cNvSpPr>
            <a:spLocks noGrp="1"/>
          </p:cNvSpPr>
          <p:nvPr>
            <p:ph idx="1"/>
          </p:nvPr>
        </p:nvSpPr>
        <p:spPr>
          <a:xfrm>
            <a:off x="7673739" y="480836"/>
            <a:ext cx="3931919" cy="629574"/>
          </a:xfrm>
        </p:spPr>
        <p:txBody>
          <a:bodyPr anchor="ctr"/>
          <a:lstStyle/>
          <a:p>
            <a:pPr marL="0" indent="0" defTabSz="457200">
              <a:buNone/>
              <a:defRPr/>
            </a:pPr>
            <a:r>
              <a:rPr lang="en-US" sz="3600">
                <a:solidFill>
                  <a:schemeClr val="tx2">
                    <a:lumMod val="20000"/>
                    <a:lumOff val="80000"/>
                  </a:schemeClr>
                </a:solidFill>
              </a:rPr>
              <a:t>Introductions</a:t>
            </a:r>
          </a:p>
        </p:txBody>
      </p:sp>
      <p:sp>
        <p:nvSpPr>
          <p:cNvPr id="9" name="Content Placeholder 2">
            <a:extLst>
              <a:ext uri="{FF2B5EF4-FFF2-40B4-BE49-F238E27FC236}">
                <a16:creationId xmlns:a16="http://schemas.microsoft.com/office/drawing/2014/main" id="{33F8E655-AF63-44A3-A657-9EC2D37B6651}"/>
              </a:ext>
            </a:extLst>
          </p:cNvPr>
          <p:cNvSpPr txBox="1">
            <a:spLocks/>
          </p:cNvSpPr>
          <p:nvPr/>
        </p:nvSpPr>
        <p:spPr>
          <a:xfrm>
            <a:off x="7673737" y="2032453"/>
            <a:ext cx="6402403" cy="795157"/>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548613" fontAlgn="auto">
              <a:lnSpc>
                <a:spcPct val="100000"/>
              </a:lnSpc>
              <a:spcAft>
                <a:spcPts val="0"/>
              </a:spcAft>
              <a:buClrTx/>
              <a:buSzTx/>
              <a:buNone/>
              <a:tabLst/>
              <a:defRPr/>
            </a:pPr>
            <a:r>
              <a:rPr lang="en-US" sz="4000" b="1">
                <a:solidFill>
                  <a:schemeClr val="bg1"/>
                </a:solidFill>
                <a:effectLst>
                  <a:outerShdw blurRad="38100" dist="38100" dir="2700000" algn="tl">
                    <a:srgbClr val="000000">
                      <a:alpha val="43137"/>
                    </a:srgbClr>
                  </a:outerShdw>
                </a:effectLst>
              </a:rPr>
              <a:t>Report Card Resources</a:t>
            </a:r>
          </a:p>
        </p:txBody>
      </p:sp>
      <p:sp>
        <p:nvSpPr>
          <p:cNvPr id="10" name="Content Placeholder 2">
            <a:extLst>
              <a:ext uri="{FF2B5EF4-FFF2-40B4-BE49-F238E27FC236}">
                <a16:creationId xmlns:a16="http://schemas.microsoft.com/office/drawing/2014/main" id="{607935E3-0FA0-497F-ABB1-6A2506C75212}"/>
              </a:ext>
            </a:extLst>
          </p:cNvPr>
          <p:cNvSpPr txBox="1">
            <a:spLocks/>
          </p:cNvSpPr>
          <p:nvPr/>
        </p:nvSpPr>
        <p:spPr>
          <a:xfrm>
            <a:off x="7582567" y="4058246"/>
            <a:ext cx="6402403" cy="843503"/>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a:solidFill>
                  <a:schemeClr val="tx2">
                    <a:lumMod val="20000"/>
                    <a:lumOff val="80000"/>
                  </a:schemeClr>
                </a:solidFill>
              </a:rPr>
              <a:t>Overview of 2022-2023 Report Cards </a:t>
            </a:r>
            <a:endParaRPr kumimoji="0" lang="en-US" sz="3600" b="0" i="0" u="none" strike="noStrike" kern="1200" cap="none" spc="0" normalizeH="0" baseline="0" noProof="0">
              <a:ln>
                <a:noFill/>
              </a:ln>
              <a:solidFill>
                <a:schemeClr val="tx2">
                  <a:lumMod val="20000"/>
                  <a:lumOff val="80000"/>
                </a:schemeClr>
              </a:solidFill>
              <a:effectLst/>
              <a:uLnTx/>
              <a:uFillTx/>
              <a:latin typeface="Arial"/>
              <a:ea typeface="+mn-ea"/>
              <a:cs typeface="Arial"/>
            </a:endParaRPr>
          </a:p>
        </p:txBody>
      </p:sp>
      <p:sp>
        <p:nvSpPr>
          <p:cNvPr id="11" name="Content Placeholder 2">
            <a:extLst>
              <a:ext uri="{FF2B5EF4-FFF2-40B4-BE49-F238E27FC236}">
                <a16:creationId xmlns:a16="http://schemas.microsoft.com/office/drawing/2014/main" id="{B362CCFF-3EB1-44DA-979B-F6D5D8695294}"/>
              </a:ext>
            </a:extLst>
          </p:cNvPr>
          <p:cNvSpPr txBox="1">
            <a:spLocks/>
          </p:cNvSpPr>
          <p:nvPr/>
        </p:nvSpPr>
        <p:spPr>
          <a:xfrm>
            <a:off x="7673737" y="6321401"/>
            <a:ext cx="6220065"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a:solidFill>
                  <a:schemeClr val="tx2">
                    <a:lumMod val="20000"/>
                    <a:lumOff val="80000"/>
                  </a:schemeClr>
                </a:solidFill>
              </a:rPr>
              <a:t>Report Card Details</a:t>
            </a:r>
            <a:endParaRPr kumimoji="0" lang="en-US" sz="3600" b="0" i="0" u="none" strike="noStrike" kern="1200" cap="none" spc="0" normalizeH="0" baseline="0" noProof="0">
              <a:ln>
                <a:noFill/>
              </a:ln>
              <a:solidFill>
                <a:schemeClr val="tx2">
                  <a:lumMod val="20000"/>
                  <a:lumOff val="80000"/>
                </a:schemeClr>
              </a:solidFill>
              <a:effectLst/>
              <a:uLnTx/>
              <a:uFillTx/>
              <a:latin typeface="Arial"/>
              <a:ea typeface="+mn-ea"/>
              <a:cs typeface="Arial"/>
            </a:endParaRPr>
          </a:p>
        </p:txBody>
      </p:sp>
      <p:cxnSp>
        <p:nvCxnSpPr>
          <p:cNvPr id="13" name="Straight Connector 12">
            <a:extLst>
              <a:ext uri="{FF2B5EF4-FFF2-40B4-BE49-F238E27FC236}">
                <a16:creationId xmlns:a16="http://schemas.microsoft.com/office/drawing/2014/main" id="{5120656A-A98F-4C2F-BDC7-3E1C51697C32}"/>
              </a:ext>
              <a:ext uri="{C183D7F6-B498-43B3-948B-1728B52AA6E4}">
                <adec:decorative xmlns:adec="http://schemas.microsoft.com/office/drawing/2017/decorative" val="1"/>
              </a:ext>
            </a:extLst>
          </p:cNvPr>
          <p:cNvCxnSpPr>
            <a:cxnSpLocks/>
          </p:cNvCxnSpPr>
          <p:nvPr/>
        </p:nvCxnSpPr>
        <p:spPr>
          <a:xfrm>
            <a:off x="7315200" y="337512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C5446F4-95D6-401D-B588-8052D39B2C23}"/>
              </a:ext>
              <a:ext uri="{C183D7F6-B498-43B3-948B-1728B52AA6E4}">
                <adec:decorative xmlns:adec="http://schemas.microsoft.com/office/drawing/2017/decorative" val="1"/>
              </a:ext>
            </a:extLst>
          </p:cNvPr>
          <p:cNvCxnSpPr>
            <a:cxnSpLocks/>
          </p:cNvCxnSpPr>
          <p:nvPr/>
        </p:nvCxnSpPr>
        <p:spPr>
          <a:xfrm>
            <a:off x="7315200" y="5630584"/>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16F91BE-2A6F-4322-ACEF-A939959E7FEE}"/>
              </a:ext>
              <a:ext uri="{C183D7F6-B498-43B3-948B-1728B52AA6E4}">
                <adec:decorative xmlns:adec="http://schemas.microsoft.com/office/drawing/2017/decorative" val="1"/>
              </a:ext>
            </a:extLst>
          </p:cNvPr>
          <p:cNvCxnSpPr>
            <a:cxnSpLocks/>
          </p:cNvCxnSpPr>
          <p:nvPr/>
        </p:nvCxnSpPr>
        <p:spPr>
          <a:xfrm>
            <a:off x="7315200" y="752947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6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A96BD4A-A3C6-5E14-1778-7B8638EB8AE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70</a:t>
            </a:fld>
            <a:endParaRPr lang="en-US"/>
          </a:p>
        </p:txBody>
      </p:sp>
      <p:sp>
        <p:nvSpPr>
          <p:cNvPr id="13" name="Rectangle 12">
            <a:extLst>
              <a:ext uri="{FF2B5EF4-FFF2-40B4-BE49-F238E27FC236}">
                <a16:creationId xmlns:a16="http://schemas.microsoft.com/office/drawing/2014/main" id="{E91016FF-B9C2-9690-343A-98C4A874EEEA}"/>
              </a:ext>
            </a:extLst>
          </p:cNvPr>
          <p:cNvSpPr/>
          <p:nvPr/>
        </p:nvSpPr>
        <p:spPr>
          <a:xfrm>
            <a:off x="11025809" y="5314122"/>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61014C-3319-D57D-5DDE-1C1488E2C070}"/>
              </a:ext>
            </a:extLst>
          </p:cNvPr>
          <p:cNvSpPr/>
          <p:nvPr/>
        </p:nvSpPr>
        <p:spPr>
          <a:xfrm>
            <a:off x="11025809" y="5691808"/>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65161-3BC3-9BDD-61DD-D28B9EC9CEE9}"/>
              </a:ext>
            </a:extLst>
          </p:cNvPr>
          <p:cNvSpPr/>
          <p:nvPr/>
        </p:nvSpPr>
        <p:spPr>
          <a:xfrm>
            <a:off x="10873409" y="5963477"/>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7A6AC4-7CE4-2717-B23D-CD04D8225335}"/>
              </a:ext>
            </a:extLst>
          </p:cNvPr>
          <p:cNvSpPr/>
          <p:nvPr/>
        </p:nvSpPr>
        <p:spPr>
          <a:xfrm>
            <a:off x="11025809" y="6367665"/>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5735BE4-2B0C-BABB-D392-CABF2634F95B}"/>
              </a:ext>
            </a:extLst>
          </p:cNvPr>
          <p:cNvPicPr>
            <a:picLocks noChangeAspect="1"/>
          </p:cNvPicPr>
          <p:nvPr/>
        </p:nvPicPr>
        <p:blipFill>
          <a:blip r:embed="rId3"/>
          <a:stretch>
            <a:fillRect/>
          </a:stretch>
        </p:blipFill>
        <p:spPr>
          <a:xfrm>
            <a:off x="2432912" y="224530"/>
            <a:ext cx="11146958" cy="6923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87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284FF0E-1BD6-BCD7-56BE-AC83A03431B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71</a:t>
            </a:fld>
            <a:endParaRPr lang="en-US"/>
          </a:p>
        </p:txBody>
      </p:sp>
      <p:pic>
        <p:nvPicPr>
          <p:cNvPr id="10" name="Picture 9">
            <a:extLst>
              <a:ext uri="{FF2B5EF4-FFF2-40B4-BE49-F238E27FC236}">
                <a16:creationId xmlns:a16="http://schemas.microsoft.com/office/drawing/2014/main" id="{66318DBD-FCA5-2F49-D2B6-B26A7E97C017}"/>
              </a:ext>
            </a:extLst>
          </p:cNvPr>
          <p:cNvPicPr>
            <a:picLocks noChangeAspect="1"/>
          </p:cNvPicPr>
          <p:nvPr/>
        </p:nvPicPr>
        <p:blipFill>
          <a:blip r:embed="rId3">
            <a:duotone>
              <a:prstClr val="black"/>
              <a:srgbClr val="88A651">
                <a:tint val="45000"/>
                <a:satMod val="400000"/>
              </a:srgbClr>
            </a:duotone>
          </a:blip>
          <a:stretch>
            <a:fillRect/>
          </a:stretch>
        </p:blipFill>
        <p:spPr>
          <a:xfrm>
            <a:off x="-13648" y="-9037"/>
            <a:ext cx="2347163" cy="1517621"/>
          </a:xfrm>
          <a:prstGeom prst="rect">
            <a:avLst/>
          </a:prstGeom>
          <a:noFill/>
        </p:spPr>
      </p:pic>
      <p:sp>
        <p:nvSpPr>
          <p:cNvPr id="11" name="TextBox 23">
            <a:extLst>
              <a:ext uri="{FF2B5EF4-FFF2-40B4-BE49-F238E27FC236}">
                <a16:creationId xmlns:a16="http://schemas.microsoft.com/office/drawing/2014/main" id="{94F54F4B-AC2F-9885-3351-D566DCF0FF13}"/>
              </a:ext>
            </a:extLst>
          </p:cNvPr>
          <p:cNvSpPr txBox="1"/>
          <p:nvPr/>
        </p:nvSpPr>
        <p:spPr>
          <a:xfrm>
            <a:off x="-77226" y="224530"/>
            <a:ext cx="2001705" cy="861774"/>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Layout Changes</a:t>
            </a:r>
          </a:p>
        </p:txBody>
      </p:sp>
      <p:sp>
        <p:nvSpPr>
          <p:cNvPr id="13" name="Rectangle 12">
            <a:extLst>
              <a:ext uri="{FF2B5EF4-FFF2-40B4-BE49-F238E27FC236}">
                <a16:creationId xmlns:a16="http://schemas.microsoft.com/office/drawing/2014/main" id="{E91016FF-B9C2-9690-343A-98C4A874EEEA}"/>
              </a:ext>
            </a:extLst>
          </p:cNvPr>
          <p:cNvSpPr/>
          <p:nvPr/>
        </p:nvSpPr>
        <p:spPr>
          <a:xfrm>
            <a:off x="11025809" y="5314122"/>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61014C-3319-D57D-5DDE-1C1488E2C070}"/>
              </a:ext>
            </a:extLst>
          </p:cNvPr>
          <p:cNvSpPr/>
          <p:nvPr/>
        </p:nvSpPr>
        <p:spPr>
          <a:xfrm>
            <a:off x="11025809" y="5691808"/>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65161-3BC3-9BDD-61DD-D28B9EC9CEE9}"/>
              </a:ext>
            </a:extLst>
          </p:cNvPr>
          <p:cNvSpPr/>
          <p:nvPr/>
        </p:nvSpPr>
        <p:spPr>
          <a:xfrm>
            <a:off x="10873409" y="5963477"/>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7A6AC4-7CE4-2717-B23D-CD04D8225335}"/>
              </a:ext>
            </a:extLst>
          </p:cNvPr>
          <p:cNvSpPr/>
          <p:nvPr/>
        </p:nvSpPr>
        <p:spPr>
          <a:xfrm>
            <a:off x="11025809" y="6367665"/>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11CB0C-866B-8F29-6DFF-760A0DD7136C}"/>
              </a:ext>
            </a:extLst>
          </p:cNvPr>
          <p:cNvPicPr>
            <a:picLocks noChangeAspect="1"/>
          </p:cNvPicPr>
          <p:nvPr/>
        </p:nvPicPr>
        <p:blipFill>
          <a:blip r:embed="rId4"/>
          <a:stretch>
            <a:fillRect/>
          </a:stretch>
        </p:blipFill>
        <p:spPr>
          <a:xfrm>
            <a:off x="2563349" y="-9037"/>
            <a:ext cx="11000252" cy="74270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282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0D8B8A-FA08-83C0-F3A8-4157C037195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72</a:t>
            </a:fld>
            <a:endParaRPr lang="en-US"/>
          </a:p>
        </p:txBody>
      </p:sp>
      <p:pic>
        <p:nvPicPr>
          <p:cNvPr id="10" name="Picture 9">
            <a:extLst>
              <a:ext uri="{FF2B5EF4-FFF2-40B4-BE49-F238E27FC236}">
                <a16:creationId xmlns:a16="http://schemas.microsoft.com/office/drawing/2014/main" id="{66318DBD-FCA5-2F49-D2B6-B26A7E97C017}"/>
              </a:ext>
            </a:extLst>
          </p:cNvPr>
          <p:cNvPicPr>
            <a:picLocks noChangeAspect="1"/>
          </p:cNvPicPr>
          <p:nvPr/>
        </p:nvPicPr>
        <p:blipFill>
          <a:blip r:embed="rId4">
            <a:duotone>
              <a:prstClr val="black"/>
              <a:srgbClr val="88A651">
                <a:tint val="45000"/>
                <a:satMod val="400000"/>
              </a:srgbClr>
            </a:duotone>
          </a:blip>
          <a:stretch>
            <a:fillRect/>
          </a:stretch>
        </p:blipFill>
        <p:spPr>
          <a:xfrm>
            <a:off x="-13648" y="-9037"/>
            <a:ext cx="2347163" cy="1517621"/>
          </a:xfrm>
          <a:prstGeom prst="rect">
            <a:avLst/>
          </a:prstGeom>
          <a:noFill/>
        </p:spPr>
      </p:pic>
      <p:sp>
        <p:nvSpPr>
          <p:cNvPr id="11" name="TextBox 23">
            <a:extLst>
              <a:ext uri="{FF2B5EF4-FFF2-40B4-BE49-F238E27FC236}">
                <a16:creationId xmlns:a16="http://schemas.microsoft.com/office/drawing/2014/main" id="{94F54F4B-AC2F-9885-3351-D566DCF0FF13}"/>
              </a:ext>
            </a:extLst>
          </p:cNvPr>
          <p:cNvSpPr txBox="1"/>
          <p:nvPr/>
        </p:nvSpPr>
        <p:spPr>
          <a:xfrm>
            <a:off x="-77226" y="224530"/>
            <a:ext cx="2001705" cy="861774"/>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Layout Changes</a:t>
            </a:r>
          </a:p>
        </p:txBody>
      </p:sp>
      <p:sp>
        <p:nvSpPr>
          <p:cNvPr id="13" name="Rectangle 12">
            <a:extLst>
              <a:ext uri="{FF2B5EF4-FFF2-40B4-BE49-F238E27FC236}">
                <a16:creationId xmlns:a16="http://schemas.microsoft.com/office/drawing/2014/main" id="{E91016FF-B9C2-9690-343A-98C4A874EEEA}"/>
              </a:ext>
            </a:extLst>
          </p:cNvPr>
          <p:cNvSpPr/>
          <p:nvPr/>
        </p:nvSpPr>
        <p:spPr>
          <a:xfrm>
            <a:off x="11025809" y="5314122"/>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61014C-3319-D57D-5DDE-1C1488E2C070}"/>
              </a:ext>
            </a:extLst>
          </p:cNvPr>
          <p:cNvSpPr/>
          <p:nvPr/>
        </p:nvSpPr>
        <p:spPr>
          <a:xfrm>
            <a:off x="11025809" y="5691808"/>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65161-3BC3-9BDD-61DD-D28B9EC9CEE9}"/>
              </a:ext>
            </a:extLst>
          </p:cNvPr>
          <p:cNvSpPr/>
          <p:nvPr/>
        </p:nvSpPr>
        <p:spPr>
          <a:xfrm>
            <a:off x="10873409" y="5963477"/>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7A6AC4-7CE4-2717-B23D-CD04D8225335}"/>
              </a:ext>
            </a:extLst>
          </p:cNvPr>
          <p:cNvSpPr/>
          <p:nvPr/>
        </p:nvSpPr>
        <p:spPr>
          <a:xfrm>
            <a:off x="11025809" y="6367665"/>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70187A-7561-AA25-F928-96CA345E03DD}"/>
              </a:ext>
            </a:extLst>
          </p:cNvPr>
          <p:cNvPicPr>
            <a:picLocks noChangeAspect="1"/>
          </p:cNvPicPr>
          <p:nvPr/>
        </p:nvPicPr>
        <p:blipFill>
          <a:blip r:embed="rId5"/>
          <a:stretch>
            <a:fillRect/>
          </a:stretch>
        </p:blipFill>
        <p:spPr>
          <a:xfrm>
            <a:off x="3491567" y="-9037"/>
            <a:ext cx="7534242" cy="74823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548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5CABF3-E3B7-15C0-E3B2-118FCE888B1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73</a:t>
            </a:fld>
            <a:endParaRPr lang="en-US"/>
          </a:p>
        </p:txBody>
      </p:sp>
      <p:pic>
        <p:nvPicPr>
          <p:cNvPr id="10" name="Picture 9">
            <a:extLst>
              <a:ext uri="{FF2B5EF4-FFF2-40B4-BE49-F238E27FC236}">
                <a16:creationId xmlns:a16="http://schemas.microsoft.com/office/drawing/2014/main" id="{66318DBD-FCA5-2F49-D2B6-B26A7E97C017}"/>
              </a:ext>
            </a:extLst>
          </p:cNvPr>
          <p:cNvPicPr>
            <a:picLocks noChangeAspect="1"/>
          </p:cNvPicPr>
          <p:nvPr/>
        </p:nvPicPr>
        <p:blipFill>
          <a:blip r:embed="rId3">
            <a:duotone>
              <a:prstClr val="black"/>
              <a:srgbClr val="88A651">
                <a:tint val="45000"/>
                <a:satMod val="400000"/>
              </a:srgbClr>
            </a:duotone>
          </a:blip>
          <a:stretch>
            <a:fillRect/>
          </a:stretch>
        </p:blipFill>
        <p:spPr>
          <a:xfrm>
            <a:off x="-13648" y="-9037"/>
            <a:ext cx="2347163" cy="1517621"/>
          </a:xfrm>
          <a:prstGeom prst="rect">
            <a:avLst/>
          </a:prstGeom>
          <a:noFill/>
        </p:spPr>
      </p:pic>
      <p:sp>
        <p:nvSpPr>
          <p:cNvPr id="11" name="TextBox 23">
            <a:extLst>
              <a:ext uri="{FF2B5EF4-FFF2-40B4-BE49-F238E27FC236}">
                <a16:creationId xmlns:a16="http://schemas.microsoft.com/office/drawing/2014/main" id="{94F54F4B-AC2F-9885-3351-D566DCF0FF13}"/>
              </a:ext>
            </a:extLst>
          </p:cNvPr>
          <p:cNvSpPr txBox="1"/>
          <p:nvPr/>
        </p:nvSpPr>
        <p:spPr>
          <a:xfrm>
            <a:off x="-77226" y="224530"/>
            <a:ext cx="2001705" cy="861774"/>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Layout Changes</a:t>
            </a:r>
          </a:p>
        </p:txBody>
      </p:sp>
      <p:sp>
        <p:nvSpPr>
          <p:cNvPr id="13" name="Rectangle 12">
            <a:extLst>
              <a:ext uri="{FF2B5EF4-FFF2-40B4-BE49-F238E27FC236}">
                <a16:creationId xmlns:a16="http://schemas.microsoft.com/office/drawing/2014/main" id="{E91016FF-B9C2-9690-343A-98C4A874EEEA}"/>
              </a:ext>
            </a:extLst>
          </p:cNvPr>
          <p:cNvSpPr/>
          <p:nvPr/>
        </p:nvSpPr>
        <p:spPr>
          <a:xfrm>
            <a:off x="11025809" y="5314122"/>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61014C-3319-D57D-5DDE-1C1488E2C070}"/>
              </a:ext>
            </a:extLst>
          </p:cNvPr>
          <p:cNvSpPr/>
          <p:nvPr/>
        </p:nvSpPr>
        <p:spPr>
          <a:xfrm>
            <a:off x="11025809" y="5691808"/>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65161-3BC3-9BDD-61DD-D28B9EC9CEE9}"/>
              </a:ext>
            </a:extLst>
          </p:cNvPr>
          <p:cNvSpPr/>
          <p:nvPr/>
        </p:nvSpPr>
        <p:spPr>
          <a:xfrm>
            <a:off x="10873409" y="5963477"/>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7A6AC4-7CE4-2717-B23D-CD04D8225335}"/>
              </a:ext>
            </a:extLst>
          </p:cNvPr>
          <p:cNvSpPr/>
          <p:nvPr/>
        </p:nvSpPr>
        <p:spPr>
          <a:xfrm>
            <a:off x="11025809" y="6367665"/>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AFE81F-3F1C-3B7E-4B66-469B144D10AA}"/>
              </a:ext>
            </a:extLst>
          </p:cNvPr>
          <p:cNvPicPr>
            <a:picLocks noChangeAspect="1"/>
          </p:cNvPicPr>
          <p:nvPr/>
        </p:nvPicPr>
        <p:blipFill>
          <a:blip r:embed="rId4"/>
          <a:stretch>
            <a:fillRect/>
          </a:stretch>
        </p:blipFill>
        <p:spPr>
          <a:xfrm>
            <a:off x="2506662" y="452437"/>
            <a:ext cx="10048875" cy="6638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016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5CABF3-E3B7-15C0-E3B2-118FCE888B1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74</a:t>
            </a:fld>
            <a:endParaRPr lang="en-US"/>
          </a:p>
        </p:txBody>
      </p:sp>
      <p:sp>
        <p:nvSpPr>
          <p:cNvPr id="11" name="TextBox 23">
            <a:extLst>
              <a:ext uri="{FF2B5EF4-FFF2-40B4-BE49-F238E27FC236}">
                <a16:creationId xmlns:a16="http://schemas.microsoft.com/office/drawing/2014/main" id="{94F54F4B-AC2F-9885-3351-D566DCF0FF13}"/>
              </a:ext>
            </a:extLst>
          </p:cNvPr>
          <p:cNvSpPr txBox="1"/>
          <p:nvPr/>
        </p:nvSpPr>
        <p:spPr>
          <a:xfrm>
            <a:off x="-77226" y="224530"/>
            <a:ext cx="2001705" cy="861774"/>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Layout Changes</a:t>
            </a:r>
          </a:p>
        </p:txBody>
      </p:sp>
      <p:sp>
        <p:nvSpPr>
          <p:cNvPr id="13" name="Rectangle 12">
            <a:extLst>
              <a:ext uri="{FF2B5EF4-FFF2-40B4-BE49-F238E27FC236}">
                <a16:creationId xmlns:a16="http://schemas.microsoft.com/office/drawing/2014/main" id="{E91016FF-B9C2-9690-343A-98C4A874EEEA}"/>
              </a:ext>
            </a:extLst>
          </p:cNvPr>
          <p:cNvSpPr/>
          <p:nvPr/>
        </p:nvSpPr>
        <p:spPr>
          <a:xfrm>
            <a:off x="11025809" y="5314122"/>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61014C-3319-D57D-5DDE-1C1488E2C070}"/>
              </a:ext>
            </a:extLst>
          </p:cNvPr>
          <p:cNvSpPr/>
          <p:nvPr/>
        </p:nvSpPr>
        <p:spPr>
          <a:xfrm>
            <a:off x="11025809" y="5691808"/>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65161-3BC3-9BDD-61DD-D28B9EC9CEE9}"/>
              </a:ext>
            </a:extLst>
          </p:cNvPr>
          <p:cNvSpPr/>
          <p:nvPr/>
        </p:nvSpPr>
        <p:spPr>
          <a:xfrm>
            <a:off x="10873409" y="5963477"/>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7A6AC4-7CE4-2717-B23D-CD04D8225335}"/>
              </a:ext>
            </a:extLst>
          </p:cNvPr>
          <p:cNvSpPr/>
          <p:nvPr/>
        </p:nvSpPr>
        <p:spPr>
          <a:xfrm>
            <a:off x="11025809" y="6367665"/>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close-up of a chart&#10;&#10;Description automatically generated">
            <a:extLst>
              <a:ext uri="{FF2B5EF4-FFF2-40B4-BE49-F238E27FC236}">
                <a16:creationId xmlns:a16="http://schemas.microsoft.com/office/drawing/2014/main" id="{DECCBDB2-1082-D635-F4C7-343F3C39FE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5607" y="42972"/>
            <a:ext cx="13283840" cy="8234130"/>
          </a:xfrm>
          <a:prstGeom prst="rect">
            <a:avLst/>
          </a:prstGeom>
        </p:spPr>
      </p:pic>
      <p:sp>
        <p:nvSpPr>
          <p:cNvPr id="9" name="Rectangle 8">
            <a:extLst>
              <a:ext uri="{FF2B5EF4-FFF2-40B4-BE49-F238E27FC236}">
                <a16:creationId xmlns:a16="http://schemas.microsoft.com/office/drawing/2014/main" id="{1684EA05-E0F6-83AE-90A9-B723D3854719}"/>
              </a:ext>
            </a:extLst>
          </p:cNvPr>
          <p:cNvSpPr/>
          <p:nvPr/>
        </p:nvSpPr>
        <p:spPr>
          <a:xfrm>
            <a:off x="-77226" y="6733309"/>
            <a:ext cx="833458" cy="15867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0A7536-752B-D72C-8490-C0C1851CDD44}"/>
              </a:ext>
            </a:extLst>
          </p:cNvPr>
          <p:cNvSpPr/>
          <p:nvPr/>
        </p:nvSpPr>
        <p:spPr>
          <a:xfrm>
            <a:off x="13796942" y="6723699"/>
            <a:ext cx="833458" cy="15867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5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D5E20B-AB09-C3E3-F22F-01DF186BF9F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75</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E91016FF-B9C2-9690-343A-98C4A874EEEA}"/>
              </a:ext>
            </a:extLst>
          </p:cNvPr>
          <p:cNvSpPr/>
          <p:nvPr/>
        </p:nvSpPr>
        <p:spPr>
          <a:xfrm>
            <a:off x="11025809" y="5314122"/>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EC61014C-3319-D57D-5DDE-1C1488E2C070}"/>
              </a:ext>
            </a:extLst>
          </p:cNvPr>
          <p:cNvSpPr/>
          <p:nvPr/>
        </p:nvSpPr>
        <p:spPr>
          <a:xfrm>
            <a:off x="11025809" y="5691808"/>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38465161-3BC3-9BDD-61DD-D28B9EC9CEE9}"/>
              </a:ext>
            </a:extLst>
          </p:cNvPr>
          <p:cNvSpPr/>
          <p:nvPr/>
        </p:nvSpPr>
        <p:spPr>
          <a:xfrm>
            <a:off x="10873409" y="5963477"/>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3F7A6AC4-7CE4-2717-B23D-CD04D8225335}"/>
              </a:ext>
            </a:extLst>
          </p:cNvPr>
          <p:cNvSpPr/>
          <p:nvPr/>
        </p:nvSpPr>
        <p:spPr>
          <a:xfrm>
            <a:off x="11025809" y="6367665"/>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DB0C7CF-45FB-931B-20A5-85EE001EB309}"/>
              </a:ext>
            </a:extLst>
          </p:cNvPr>
          <p:cNvPicPr>
            <a:picLocks noChangeAspect="1"/>
          </p:cNvPicPr>
          <p:nvPr/>
        </p:nvPicPr>
        <p:blipFill>
          <a:blip r:embed="rId3">
            <a:duotone>
              <a:prstClr val="black"/>
              <a:schemeClr val="accent1">
                <a:tint val="45000"/>
                <a:satMod val="400000"/>
              </a:schemeClr>
            </a:duotone>
          </a:blip>
          <a:stretch>
            <a:fillRect/>
          </a:stretch>
        </p:blipFill>
        <p:spPr>
          <a:xfrm>
            <a:off x="-13648" y="-9037"/>
            <a:ext cx="2347163" cy="1517621"/>
          </a:xfrm>
          <a:prstGeom prst="rect">
            <a:avLst/>
          </a:prstGeom>
          <a:noFill/>
        </p:spPr>
      </p:pic>
      <p:sp>
        <p:nvSpPr>
          <p:cNvPr id="5" name="TextBox 23">
            <a:extLst>
              <a:ext uri="{FF2B5EF4-FFF2-40B4-BE49-F238E27FC236}">
                <a16:creationId xmlns:a16="http://schemas.microsoft.com/office/drawing/2014/main" id="{6DC1C648-78D7-93E2-CF13-6C5D5D754987}"/>
              </a:ext>
            </a:extLst>
          </p:cNvPr>
          <p:cNvSpPr txBox="1"/>
          <p:nvPr/>
        </p:nvSpPr>
        <p:spPr>
          <a:xfrm>
            <a:off x="144666" y="195111"/>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p>
        </p:txBody>
      </p:sp>
      <p:sp>
        <p:nvSpPr>
          <p:cNvPr id="6" name="TextBox 3">
            <a:extLst>
              <a:ext uri="{FF2B5EF4-FFF2-40B4-BE49-F238E27FC236}">
                <a16:creationId xmlns:a16="http://schemas.microsoft.com/office/drawing/2014/main" id="{D17E6E4B-906A-E589-8C9F-EFEEB832E299}"/>
              </a:ext>
            </a:extLst>
          </p:cNvPr>
          <p:cNvSpPr txBox="1"/>
          <p:nvPr/>
        </p:nvSpPr>
        <p:spPr>
          <a:xfrm>
            <a:off x="829064" y="1836453"/>
            <a:ext cx="13106399" cy="4232634"/>
          </a:xfrm>
          <a:prstGeom prst="rect">
            <a:avLst/>
          </a:prstGeom>
        </p:spPr>
        <p:txBody>
          <a:bodyPr wrap="square" lIns="0" tIns="0" rIns="0" bIns="0" rtlCol="0" anchor="t">
            <a:spAutoFit/>
          </a:bodyPr>
          <a:lstStyle/>
          <a:p>
            <a:pPr marL="905259" lvl="1" indent="-594360">
              <a:lnSpc>
                <a:spcPts val="4032"/>
              </a:lnSpc>
              <a:buFont typeface="+mj-lt"/>
              <a:buAutoNum type="arabicPeriod"/>
              <a:defRPr/>
            </a:pPr>
            <a:r>
              <a:rPr lang="en-US" sz="2880">
                <a:solidFill>
                  <a:srgbClr val="000000"/>
                </a:solidFill>
                <a:latin typeface="Arial" panose="020B0604020202020204" pitchFamily="34" charset="0"/>
                <a:cs typeface="Arial" panose="020B0604020202020204" pitchFamily="34" charset="0"/>
              </a:rPr>
              <a:t>Validity of Screener</a:t>
            </a:r>
          </a:p>
          <a:p>
            <a:pPr marL="905259" marR="0" lvl="1" indent="-594360" algn="l" defTabSz="548613" rtl="0" eaLnBrk="1" fontAlgn="auto" latinLnBrk="0" hangingPunct="1">
              <a:lnSpc>
                <a:spcPts val="4032"/>
              </a:lnSpc>
              <a:spcBef>
                <a:spcPts val="0"/>
              </a:spcBef>
              <a:spcAft>
                <a:spcPts val="0"/>
              </a:spcAft>
              <a:buClrTx/>
              <a:buSzTx/>
              <a:buFont typeface="+mj-lt"/>
              <a:buAutoNum type="arabicPeriod"/>
              <a:tabLst/>
              <a:defRPr/>
            </a:pPr>
            <a:r>
              <a:rPr kumimoji="0" lang="en-US" sz="288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Tier 1</a:t>
            </a:r>
          </a:p>
          <a:p>
            <a:pPr marL="1499619" marR="0" lvl="3" indent="-457200" algn="l" defTabSz="548613" rtl="0" eaLnBrk="1" fontAlgn="auto" latinLnBrk="0" hangingPunct="1">
              <a:lnSpc>
                <a:spcPts val="4032"/>
              </a:lnSpc>
              <a:spcBef>
                <a:spcPts val="0"/>
              </a:spcBef>
              <a:spcAft>
                <a:spcPts val="0"/>
              </a:spcAft>
              <a:buClrTx/>
              <a:buSzTx/>
              <a:buFont typeface="Arial" panose="020B0604020202020204" pitchFamily="34" charset="0"/>
              <a:buChar char="•"/>
              <a:tabLst/>
              <a:defRPr/>
            </a:pPr>
            <a:r>
              <a:rPr kumimoji="0" lang="en-US" sz="288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 it a curriculum/instruction issue, a chronic absenteeism issue, or both? </a:t>
            </a:r>
          </a:p>
          <a:p>
            <a:pPr marL="905259" marR="0" lvl="1" indent="-594360" algn="l" defTabSz="548613" rtl="0" eaLnBrk="1" fontAlgn="auto" latinLnBrk="0" hangingPunct="1">
              <a:lnSpc>
                <a:spcPts val="4032"/>
              </a:lnSpc>
              <a:spcBef>
                <a:spcPts val="0"/>
              </a:spcBef>
              <a:spcAft>
                <a:spcPts val="0"/>
              </a:spcAft>
              <a:buClrTx/>
              <a:buSzTx/>
              <a:buFont typeface="+mj-lt"/>
              <a:buAutoNum type="arabicPeriod"/>
              <a:tabLst/>
              <a:defRPr/>
            </a:pPr>
            <a:r>
              <a:rPr kumimoji="0" lang="en-US" sz="288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Intervention effectiveness and the different grade levels</a:t>
            </a:r>
          </a:p>
          <a:p>
            <a:pPr marL="905259" marR="0" lvl="1" indent="-594360" algn="l" defTabSz="548613" rtl="0" eaLnBrk="1" fontAlgn="auto" latinLnBrk="0" hangingPunct="1">
              <a:lnSpc>
                <a:spcPts val="4032"/>
              </a:lnSpc>
              <a:spcBef>
                <a:spcPts val="0"/>
              </a:spcBef>
              <a:spcAft>
                <a:spcPts val="0"/>
              </a:spcAft>
              <a:buClrTx/>
              <a:buSzTx/>
              <a:buFont typeface="+mj-lt"/>
              <a:buAutoNum type="arabicPeriod"/>
              <a:tabLst/>
              <a:defRPr/>
            </a:pPr>
            <a:r>
              <a:rPr kumimoji="0" lang="en-US" sz="288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EMIS</a:t>
            </a:r>
          </a:p>
          <a:p>
            <a:pPr marL="905259" marR="0" lvl="1" indent="-594360" algn="l" defTabSz="548613" rtl="0" eaLnBrk="1" fontAlgn="auto" latinLnBrk="0" hangingPunct="1">
              <a:lnSpc>
                <a:spcPts val="4032"/>
              </a:lnSpc>
              <a:spcBef>
                <a:spcPts val="0"/>
              </a:spcBef>
              <a:spcAft>
                <a:spcPts val="0"/>
              </a:spcAft>
              <a:buClrTx/>
              <a:buSzTx/>
              <a:buFont typeface="+mj-lt"/>
              <a:buAutoNum type="arabicPeriod"/>
              <a:tabLst/>
              <a:defRPr/>
            </a:pPr>
            <a:r>
              <a:rPr kumimoji="0" lang="en-US" sz="288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Connecting early literacy to overall achievement</a:t>
            </a:r>
          </a:p>
          <a:p>
            <a:pPr marL="0" marR="0" lvl="0" indent="0" algn="ctr" defTabSz="548613" rtl="0" eaLnBrk="1" fontAlgn="auto" latinLnBrk="0" hangingPunct="1">
              <a:lnSpc>
                <a:spcPts val="5823"/>
              </a:lnSpc>
              <a:spcBef>
                <a:spcPts val="0"/>
              </a:spcBef>
              <a:spcAft>
                <a:spcPts val="0"/>
              </a:spcAft>
              <a:buClrTx/>
              <a:buSzTx/>
              <a:buFontTx/>
              <a:buNone/>
              <a:tabLst/>
              <a:defRPr/>
            </a:pPr>
            <a:endParaRPr kumimoji="0" lang="en-US" sz="2880" b="0" i="0" u="none" strike="noStrike" kern="1200" cap="none" spc="0" normalizeH="0" baseline="0" noProof="0">
              <a:ln>
                <a:noFill/>
              </a:ln>
              <a:solidFill>
                <a:srgbClr val="000000"/>
              </a:solidFill>
              <a:effectLst/>
              <a:uLnTx/>
              <a:uFillTx/>
              <a:latin typeface="Public Sans"/>
              <a:ea typeface="+mn-ea"/>
              <a:cs typeface="+mn-cs"/>
            </a:endParaRPr>
          </a:p>
        </p:txBody>
      </p:sp>
      <p:sp>
        <p:nvSpPr>
          <p:cNvPr id="7" name="TextBox 18">
            <a:extLst>
              <a:ext uri="{FF2B5EF4-FFF2-40B4-BE49-F238E27FC236}">
                <a16:creationId xmlns:a16="http://schemas.microsoft.com/office/drawing/2014/main" id="{375ADAD2-A045-C8A8-DFE7-E0CBE8E1C1D7}"/>
              </a:ext>
            </a:extLst>
          </p:cNvPr>
          <p:cNvSpPr txBox="1"/>
          <p:nvPr/>
        </p:nvSpPr>
        <p:spPr>
          <a:xfrm>
            <a:off x="1613812" y="316426"/>
            <a:ext cx="11808922" cy="742254"/>
          </a:xfrm>
          <a:prstGeom prst="rect">
            <a:avLst/>
          </a:prstGeom>
        </p:spPr>
        <p:txBody>
          <a:bodyPr lIns="0" tIns="0" rIns="0" bIns="0" rtlCol="0" anchor="t">
            <a:spAutoFit/>
          </a:bodyPr>
          <a:lstStyle/>
          <a:p>
            <a:pPr marL="0" marR="0" lvl="0" indent="0" algn="ctr" defTabSz="548613" rtl="0" eaLnBrk="1" fontAlgn="auto" latinLnBrk="0" hangingPunct="1">
              <a:lnSpc>
                <a:spcPts val="6159"/>
              </a:lnSpc>
              <a:spcBef>
                <a:spcPts val="0"/>
              </a:spcBef>
              <a:spcAft>
                <a:spcPts val="0"/>
              </a:spcAft>
              <a:buClrTx/>
              <a:buSzTx/>
              <a:buFontTx/>
              <a:buNone/>
              <a:tabLst/>
              <a:defRPr/>
            </a:pPr>
            <a:r>
              <a:rPr kumimoji="0" lang="en-US" sz="5000" b="1" i="0" u="none" strike="noStrike" kern="1200" cap="none" spc="0" normalizeH="0" baseline="0" noProof="0">
                <a:ln>
                  <a:noFill/>
                </a:ln>
                <a:solidFill>
                  <a:srgbClr val="C00000"/>
                </a:solidFill>
                <a:effectLst/>
                <a:uLnTx/>
                <a:uFillTx/>
                <a:latin typeface="Arial"/>
                <a:ea typeface="+mn-ea"/>
                <a:cs typeface="Arial"/>
              </a:rPr>
              <a:t>Here’s What….So What?</a:t>
            </a:r>
          </a:p>
        </p:txBody>
      </p:sp>
    </p:spTree>
    <p:extLst>
      <p:ext uri="{BB962C8B-B14F-4D97-AF65-F5344CB8AC3E}">
        <p14:creationId xmlns:p14="http://schemas.microsoft.com/office/powerpoint/2010/main" val="26374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BDD73E7-D49B-3F97-BC6C-57C4CA03584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0A83BD8-C5DB-1B05-3A35-FD0E1BA878F0}"/>
              </a:ext>
            </a:extLst>
          </p:cNvPr>
          <p:cNvPicPr>
            <a:picLocks noChangeAspect="1"/>
          </p:cNvPicPr>
          <p:nvPr/>
        </p:nvPicPr>
        <p:blipFill>
          <a:blip r:embed="rId3"/>
          <a:stretch>
            <a:fillRect/>
          </a:stretch>
        </p:blipFill>
        <p:spPr>
          <a:xfrm>
            <a:off x="165255" y="1262214"/>
            <a:ext cx="8669883" cy="221170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3F2CE75-CBDD-3E6C-744B-B907C06BB135}"/>
              </a:ext>
            </a:extLst>
          </p:cNvPr>
          <p:cNvPicPr>
            <a:picLocks noChangeAspect="1"/>
          </p:cNvPicPr>
          <p:nvPr/>
        </p:nvPicPr>
        <p:blipFill>
          <a:blip r:embed="rId4"/>
          <a:stretch>
            <a:fillRect/>
          </a:stretch>
        </p:blipFill>
        <p:spPr>
          <a:xfrm>
            <a:off x="5334000" y="2404627"/>
            <a:ext cx="8930308" cy="473173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76</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19" name="TextBox 13">
            <a:extLst>
              <a:ext uri="{FF2B5EF4-FFF2-40B4-BE49-F238E27FC236}">
                <a16:creationId xmlns:a16="http://schemas.microsoft.com/office/drawing/2014/main" id="{B8A5C947-F88B-4BDC-729A-847CB3B02BA9}"/>
              </a:ext>
            </a:extLst>
          </p:cNvPr>
          <p:cNvSpPr txBox="1"/>
          <p:nvPr/>
        </p:nvSpPr>
        <p:spPr>
          <a:xfrm>
            <a:off x="1523521" y="203179"/>
            <a:ext cx="11808922" cy="724750"/>
          </a:xfrm>
          <a:prstGeom prst="rect">
            <a:avLst/>
          </a:prstGeom>
        </p:spPr>
        <p:txBody>
          <a:bodyPr lIns="0" tIns="0" rIns="0" bIns="0" rtlCol="0" anchor="t">
            <a:spAutoFit/>
          </a:bodyPr>
          <a:lstStyle/>
          <a:p>
            <a:pPr marL="0" marR="0" lvl="0" indent="0" algn="ctr" defTabSz="731520" rtl="0" eaLnBrk="1" fontAlgn="auto" latinLnBrk="0" hangingPunct="1">
              <a:lnSpc>
                <a:spcPts val="6159"/>
              </a:lnSpc>
              <a:spcBef>
                <a:spcPts val="0"/>
              </a:spcBef>
              <a:spcAft>
                <a:spcPts val="0"/>
              </a:spcAft>
              <a:buClrTx/>
              <a:buSzTx/>
              <a:buFontTx/>
              <a:buNone/>
              <a:tabLst/>
              <a:defRPr/>
            </a:pPr>
            <a:r>
              <a:rPr kumimoji="0" lang="en-US" sz="4399" b="1" i="0" u="none" strike="noStrike" kern="1200" cap="none" spc="0" normalizeH="0" baseline="0" noProof="0">
                <a:ln>
                  <a:noFill/>
                </a:ln>
                <a:solidFill>
                  <a:srgbClr val="C00000"/>
                </a:solidFill>
                <a:effectLst/>
                <a:uLnTx/>
                <a:uFillTx/>
                <a:latin typeface="Public Sans Bold"/>
                <a:ea typeface="+mn-ea"/>
                <a:cs typeface="+mn-cs"/>
              </a:rPr>
              <a:t>How Valid is My Screener?</a:t>
            </a:r>
          </a:p>
        </p:txBody>
      </p:sp>
      <p:sp>
        <p:nvSpPr>
          <p:cNvPr id="11" name="Rectangle: Rounded Corners 10">
            <a:extLst>
              <a:ext uri="{FF2B5EF4-FFF2-40B4-BE49-F238E27FC236}">
                <a16:creationId xmlns:a16="http://schemas.microsoft.com/office/drawing/2014/main" id="{21500CE9-B5D0-0243-20F8-5965756BA71E}"/>
              </a:ext>
            </a:extLst>
          </p:cNvPr>
          <p:cNvSpPr/>
          <p:nvPr/>
        </p:nvSpPr>
        <p:spPr>
          <a:xfrm>
            <a:off x="6772753" y="5814945"/>
            <a:ext cx="5115339" cy="75537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0AF43EF7-D80C-DE0A-B622-4077E5EF52BE}"/>
              </a:ext>
            </a:extLst>
          </p:cNvPr>
          <p:cNvSpPr/>
          <p:nvPr/>
        </p:nvSpPr>
        <p:spPr>
          <a:xfrm>
            <a:off x="196915" y="2271834"/>
            <a:ext cx="4935188" cy="974627"/>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910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CE551C1-18E9-0E97-8DA8-C2B4B1F87EE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77</a:t>
            </a:fld>
            <a:endParaRPr lang="en-US"/>
          </a:p>
        </p:txBody>
      </p:sp>
      <p:sp>
        <p:nvSpPr>
          <p:cNvPr id="13" name="Rectangle 12">
            <a:extLst>
              <a:ext uri="{FF2B5EF4-FFF2-40B4-BE49-F238E27FC236}">
                <a16:creationId xmlns:a16="http://schemas.microsoft.com/office/drawing/2014/main" id="{E91016FF-B9C2-9690-343A-98C4A874EEEA}"/>
              </a:ext>
            </a:extLst>
          </p:cNvPr>
          <p:cNvSpPr/>
          <p:nvPr/>
        </p:nvSpPr>
        <p:spPr>
          <a:xfrm>
            <a:off x="11025809" y="5314122"/>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61014C-3319-D57D-5DDE-1C1488E2C070}"/>
              </a:ext>
            </a:extLst>
          </p:cNvPr>
          <p:cNvSpPr/>
          <p:nvPr/>
        </p:nvSpPr>
        <p:spPr>
          <a:xfrm>
            <a:off x="11025809" y="5691808"/>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65161-3BC3-9BDD-61DD-D28B9EC9CEE9}"/>
              </a:ext>
            </a:extLst>
          </p:cNvPr>
          <p:cNvSpPr/>
          <p:nvPr/>
        </p:nvSpPr>
        <p:spPr>
          <a:xfrm>
            <a:off x="10873409" y="5963477"/>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7A6AC4-7CE4-2717-B23D-CD04D8225335}"/>
              </a:ext>
            </a:extLst>
          </p:cNvPr>
          <p:cNvSpPr/>
          <p:nvPr/>
        </p:nvSpPr>
        <p:spPr>
          <a:xfrm>
            <a:off x="11025809" y="6367665"/>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8">
            <a:extLst>
              <a:ext uri="{FF2B5EF4-FFF2-40B4-BE49-F238E27FC236}">
                <a16:creationId xmlns:a16="http://schemas.microsoft.com/office/drawing/2014/main" id="{1F99D6C8-9BDB-001E-1CD9-872AC32F4B20}"/>
              </a:ext>
            </a:extLst>
          </p:cNvPr>
          <p:cNvSpPr txBox="1"/>
          <p:nvPr/>
        </p:nvSpPr>
        <p:spPr>
          <a:xfrm>
            <a:off x="396610" y="727535"/>
            <a:ext cx="3693672" cy="2502929"/>
          </a:xfrm>
          <a:prstGeom prst="rect">
            <a:avLst/>
          </a:prstGeom>
        </p:spPr>
        <p:txBody>
          <a:bodyPr wrap="square" lIns="0" tIns="0" rIns="0" bIns="0" rtlCol="0" anchor="t">
            <a:spAutoFit/>
          </a:bodyPr>
          <a:lstStyle/>
          <a:p>
            <a:pPr algn="ctr">
              <a:lnSpc>
                <a:spcPts val="6720"/>
              </a:lnSpc>
            </a:pPr>
            <a:r>
              <a:rPr lang="en-US" sz="4800">
                <a:solidFill>
                  <a:srgbClr val="000000"/>
                </a:solidFill>
                <a:latin typeface="Arial"/>
                <a:cs typeface="Arial"/>
              </a:rPr>
              <a:t>Fall Reading Diagnostics: Tier 1 - Core</a:t>
            </a:r>
          </a:p>
        </p:txBody>
      </p:sp>
      <p:pic>
        <p:nvPicPr>
          <p:cNvPr id="5" name="Picture 5">
            <a:extLst>
              <a:ext uri="{FF2B5EF4-FFF2-40B4-BE49-F238E27FC236}">
                <a16:creationId xmlns:a16="http://schemas.microsoft.com/office/drawing/2014/main" id="{7AAB968C-5EE7-0C9D-0338-65DBC5D242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3885442" y="118460"/>
            <a:ext cx="2777023" cy="784509"/>
          </a:xfrm>
          <a:prstGeom prst="rect">
            <a:avLst/>
          </a:prstGeom>
        </p:spPr>
      </p:pic>
      <p:pic>
        <p:nvPicPr>
          <p:cNvPr id="6" name="Picture 5">
            <a:extLst>
              <a:ext uri="{FF2B5EF4-FFF2-40B4-BE49-F238E27FC236}">
                <a16:creationId xmlns:a16="http://schemas.microsoft.com/office/drawing/2014/main" id="{D8B8EBC5-80D5-6130-306C-54227DA87B87}"/>
              </a:ext>
            </a:extLst>
          </p:cNvPr>
          <p:cNvPicPr>
            <a:picLocks noChangeAspect="1"/>
          </p:cNvPicPr>
          <p:nvPr/>
        </p:nvPicPr>
        <p:blipFill>
          <a:blip r:embed="rId5"/>
          <a:stretch>
            <a:fillRect/>
          </a:stretch>
        </p:blipFill>
        <p:spPr>
          <a:xfrm>
            <a:off x="6662465" y="-181956"/>
            <a:ext cx="8126672" cy="8071804"/>
          </a:xfrm>
          <a:prstGeom prst="rect">
            <a:avLst/>
          </a:prstGeom>
        </p:spPr>
      </p:pic>
      <p:sp>
        <p:nvSpPr>
          <p:cNvPr id="7" name="TextBox 18">
            <a:extLst>
              <a:ext uri="{FF2B5EF4-FFF2-40B4-BE49-F238E27FC236}">
                <a16:creationId xmlns:a16="http://schemas.microsoft.com/office/drawing/2014/main" id="{48910200-B96A-E8D1-A7BE-FE60AE1EC6AC}"/>
              </a:ext>
            </a:extLst>
          </p:cNvPr>
          <p:cNvSpPr txBox="1"/>
          <p:nvPr/>
        </p:nvSpPr>
        <p:spPr>
          <a:xfrm>
            <a:off x="920880" y="3550899"/>
            <a:ext cx="5552954" cy="5063694"/>
          </a:xfrm>
          <a:prstGeom prst="rect">
            <a:avLst/>
          </a:prstGeom>
        </p:spPr>
        <p:txBody>
          <a:bodyPr wrap="square" lIns="0" tIns="0" rIns="0" bIns="0" rtlCol="0" anchor="t">
            <a:spAutoFit/>
          </a:bodyPr>
          <a:lstStyle/>
          <a:p>
            <a:pPr marL="365760" indent="-365760">
              <a:spcBef>
                <a:spcPts val="1200"/>
              </a:spcBef>
              <a:spcAft>
                <a:spcPts val="600"/>
              </a:spcAft>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hlinkClick r:id="rId6"/>
              </a:rPr>
              <a:t>Ohio Materials Matter Reviews</a:t>
            </a:r>
            <a:endParaRPr lang="en-US" sz="2400">
              <a:solidFill>
                <a:prstClr val="black"/>
              </a:solidFill>
              <a:latin typeface="Arial" panose="020B0604020202020204" pitchFamily="34" charset="0"/>
              <a:cs typeface="Arial" panose="020B0604020202020204" pitchFamily="34" charset="0"/>
            </a:endParaRPr>
          </a:p>
          <a:p>
            <a:pPr marL="365760" indent="-365760">
              <a:spcBef>
                <a:spcPts val="1200"/>
              </a:spcBef>
              <a:spcAft>
                <a:spcPts val="600"/>
              </a:spcAft>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hlinkClick r:id="rId7"/>
              </a:rPr>
              <a:t>Ohio’s Plan to Raise Literacy</a:t>
            </a:r>
            <a:endParaRPr lang="en-US" sz="2400">
              <a:solidFill>
                <a:prstClr val="black"/>
              </a:solidFill>
              <a:latin typeface="Arial" panose="020B0604020202020204" pitchFamily="34" charset="0"/>
              <a:cs typeface="Arial" panose="020B0604020202020204" pitchFamily="34" charset="0"/>
            </a:endParaRPr>
          </a:p>
          <a:p>
            <a:pPr marL="365760" indent="-365760">
              <a:spcBef>
                <a:spcPts val="1200"/>
              </a:spcBef>
              <a:spcAft>
                <a:spcPts val="600"/>
              </a:spcAft>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hlinkClick r:id="rId8"/>
              </a:rPr>
              <a:t>Read Ohio</a:t>
            </a:r>
            <a:endParaRPr lang="en-US" sz="2400">
              <a:solidFill>
                <a:prstClr val="black"/>
              </a:solidFill>
              <a:latin typeface="Arial" panose="020B0604020202020204" pitchFamily="34" charset="0"/>
              <a:cs typeface="Arial" panose="020B0604020202020204" pitchFamily="34" charset="0"/>
            </a:endParaRPr>
          </a:p>
          <a:p>
            <a:pPr marL="365760" indent="-365760">
              <a:spcBef>
                <a:spcPts val="1200"/>
              </a:spcBef>
              <a:spcAft>
                <a:spcPts val="600"/>
              </a:spcAft>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hlinkClick r:id="rId9"/>
              </a:rPr>
              <a:t>Literacy Academy on Demand</a:t>
            </a:r>
            <a:endParaRPr lang="en-US" sz="2400">
              <a:solidFill>
                <a:prstClr val="black"/>
              </a:solidFill>
              <a:latin typeface="Arial" panose="020B0604020202020204" pitchFamily="34" charset="0"/>
              <a:cs typeface="Arial" panose="020B0604020202020204" pitchFamily="34" charset="0"/>
            </a:endParaRPr>
          </a:p>
          <a:p>
            <a:pPr marL="365760" indent="-365760">
              <a:spcBef>
                <a:spcPts val="1200"/>
              </a:spcBef>
              <a:spcAft>
                <a:spcPts val="600"/>
              </a:spcAft>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hlinkClick r:id="rId10"/>
              </a:rPr>
              <a:t>Implementing Ohio’s Plan to Raise Literacy Achievement: Resources for School Leaders</a:t>
            </a:r>
            <a:endParaRPr lang="en-US" sz="2400">
              <a:solidFill>
                <a:prstClr val="black"/>
              </a:solidFill>
              <a:latin typeface="Arial" panose="020B0604020202020204" pitchFamily="34" charset="0"/>
              <a:cs typeface="Arial" panose="020B0604020202020204" pitchFamily="34" charset="0"/>
            </a:endParaRPr>
          </a:p>
          <a:p>
            <a:pPr marL="365760" indent="-365760">
              <a:lnSpc>
                <a:spcPts val="6159"/>
              </a:lnSpc>
              <a:buFont typeface="Arial" panose="020B0604020202020204" pitchFamily="34" charset="0"/>
              <a:buChar char="•"/>
            </a:pPr>
            <a:endParaRPr lang="en-US" sz="2560">
              <a:solidFill>
                <a:prstClr val="black"/>
              </a:solidFill>
              <a:latin typeface="Public Sans Bold"/>
            </a:endParaRPr>
          </a:p>
          <a:p>
            <a:pPr algn="ctr">
              <a:lnSpc>
                <a:spcPts val="6159"/>
              </a:lnSpc>
            </a:pPr>
            <a:endParaRPr lang="en-US" sz="2560">
              <a:solidFill>
                <a:prstClr val="black"/>
              </a:solidFill>
              <a:latin typeface="Public Sans Bold"/>
            </a:endParaRPr>
          </a:p>
        </p:txBody>
      </p:sp>
    </p:spTree>
    <p:extLst>
      <p:ext uri="{BB962C8B-B14F-4D97-AF65-F5344CB8AC3E}">
        <p14:creationId xmlns:p14="http://schemas.microsoft.com/office/powerpoint/2010/main" val="194682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CB8BBEC-C86A-CC15-F38D-35E5FC77D94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78</a:t>
            </a:fld>
            <a:endParaRPr lang="en-US"/>
          </a:p>
        </p:txBody>
      </p:sp>
      <p:sp>
        <p:nvSpPr>
          <p:cNvPr id="13" name="Rectangle 12">
            <a:extLst>
              <a:ext uri="{FF2B5EF4-FFF2-40B4-BE49-F238E27FC236}">
                <a16:creationId xmlns:a16="http://schemas.microsoft.com/office/drawing/2014/main" id="{E91016FF-B9C2-9690-343A-98C4A874EEEA}"/>
              </a:ext>
            </a:extLst>
          </p:cNvPr>
          <p:cNvSpPr/>
          <p:nvPr/>
        </p:nvSpPr>
        <p:spPr>
          <a:xfrm>
            <a:off x="11025809" y="5314122"/>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61014C-3319-D57D-5DDE-1C1488E2C070}"/>
              </a:ext>
            </a:extLst>
          </p:cNvPr>
          <p:cNvSpPr/>
          <p:nvPr/>
        </p:nvSpPr>
        <p:spPr>
          <a:xfrm>
            <a:off x="11025809" y="5691808"/>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65161-3BC3-9BDD-61DD-D28B9EC9CEE9}"/>
              </a:ext>
            </a:extLst>
          </p:cNvPr>
          <p:cNvSpPr/>
          <p:nvPr/>
        </p:nvSpPr>
        <p:spPr>
          <a:xfrm>
            <a:off x="10873409" y="5963477"/>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7A6AC4-7CE4-2717-B23D-CD04D8225335}"/>
              </a:ext>
            </a:extLst>
          </p:cNvPr>
          <p:cNvSpPr/>
          <p:nvPr/>
        </p:nvSpPr>
        <p:spPr>
          <a:xfrm>
            <a:off x="11025809" y="6367665"/>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1A02BF3-7686-7CD4-8BBD-AFABD36EBB67}"/>
              </a:ext>
            </a:extLst>
          </p:cNvPr>
          <p:cNvPicPr>
            <a:picLocks noChangeAspect="1"/>
          </p:cNvPicPr>
          <p:nvPr/>
        </p:nvPicPr>
        <p:blipFill>
          <a:blip r:embed="rId3"/>
          <a:stretch>
            <a:fillRect/>
          </a:stretch>
        </p:blipFill>
        <p:spPr>
          <a:xfrm>
            <a:off x="442912" y="2494308"/>
            <a:ext cx="13838419" cy="909843"/>
          </a:xfrm>
          <a:prstGeom prst="rect">
            <a:avLst/>
          </a:prstGeom>
        </p:spPr>
      </p:pic>
      <p:sp>
        <p:nvSpPr>
          <p:cNvPr id="7" name="TextBox 7">
            <a:extLst>
              <a:ext uri="{FF2B5EF4-FFF2-40B4-BE49-F238E27FC236}">
                <a16:creationId xmlns:a16="http://schemas.microsoft.com/office/drawing/2014/main" id="{C707DD3C-CE4F-4C00-BCDB-2B9FB98892EC}"/>
              </a:ext>
            </a:extLst>
          </p:cNvPr>
          <p:cNvSpPr txBox="1"/>
          <p:nvPr/>
        </p:nvSpPr>
        <p:spPr>
          <a:xfrm>
            <a:off x="9851651" y="807612"/>
            <a:ext cx="3450431" cy="784510"/>
          </a:xfrm>
          <a:prstGeom prst="rect">
            <a:avLst/>
          </a:prstGeom>
        </p:spPr>
        <p:txBody>
          <a:bodyPr lIns="0" tIns="0" rIns="0" bIns="0" rtlCol="0" anchor="t">
            <a:spAutoFit/>
          </a:bodyPr>
          <a:lstStyle/>
          <a:p>
            <a:pPr algn="ctr">
              <a:lnSpc>
                <a:spcPts val="6720"/>
              </a:lnSpc>
            </a:pPr>
            <a:r>
              <a:rPr lang="en-US" sz="4800">
                <a:solidFill>
                  <a:srgbClr val="000000"/>
                </a:solidFill>
                <a:latin typeface="Public Sans"/>
              </a:rPr>
              <a:t>Intervention</a:t>
            </a:r>
          </a:p>
        </p:txBody>
      </p:sp>
      <p:sp>
        <p:nvSpPr>
          <p:cNvPr id="8" name="TextBox 8">
            <a:extLst>
              <a:ext uri="{FF2B5EF4-FFF2-40B4-BE49-F238E27FC236}">
                <a16:creationId xmlns:a16="http://schemas.microsoft.com/office/drawing/2014/main" id="{606281BD-A417-6B67-675D-9EE32C81CAEC}"/>
              </a:ext>
            </a:extLst>
          </p:cNvPr>
          <p:cNvSpPr txBox="1"/>
          <p:nvPr/>
        </p:nvSpPr>
        <p:spPr>
          <a:xfrm>
            <a:off x="6045809" y="836382"/>
            <a:ext cx="3927588" cy="784510"/>
          </a:xfrm>
          <a:prstGeom prst="rect">
            <a:avLst/>
          </a:prstGeom>
        </p:spPr>
        <p:txBody>
          <a:bodyPr wrap="square" lIns="0" tIns="0" rIns="0" bIns="0" rtlCol="0" anchor="t">
            <a:spAutoFit/>
          </a:bodyPr>
          <a:lstStyle/>
          <a:p>
            <a:pPr algn="ctr">
              <a:lnSpc>
                <a:spcPts val="6720"/>
              </a:lnSpc>
            </a:pPr>
            <a:r>
              <a:rPr lang="en-US" sz="4800">
                <a:solidFill>
                  <a:srgbClr val="000000"/>
                </a:solidFill>
                <a:latin typeface="Public Sans"/>
              </a:rPr>
              <a:t>Tier 1 - Core</a:t>
            </a:r>
          </a:p>
        </p:txBody>
      </p:sp>
      <p:sp>
        <p:nvSpPr>
          <p:cNvPr id="12" name="Arrow: Down 11">
            <a:extLst>
              <a:ext uri="{FF2B5EF4-FFF2-40B4-BE49-F238E27FC236}">
                <a16:creationId xmlns:a16="http://schemas.microsoft.com/office/drawing/2014/main" id="{E51C61DF-DB7C-1031-43DD-4C30FA2511C4}"/>
              </a:ext>
            </a:extLst>
          </p:cNvPr>
          <p:cNvSpPr/>
          <p:nvPr/>
        </p:nvSpPr>
        <p:spPr>
          <a:xfrm>
            <a:off x="7725406" y="1704702"/>
            <a:ext cx="568394" cy="860902"/>
          </a:xfrm>
          <a:prstGeom prst="downArrow">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A4EE5CAB-69DC-A204-D6AF-638F75C4EC19}"/>
              </a:ext>
            </a:extLst>
          </p:cNvPr>
          <p:cNvSpPr/>
          <p:nvPr/>
        </p:nvSpPr>
        <p:spPr>
          <a:xfrm>
            <a:off x="11236912" y="1661695"/>
            <a:ext cx="568394" cy="860902"/>
          </a:xfrm>
          <a:prstGeom prst="downArrow">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74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5751DAE-2F93-2E1F-5620-8B1D9216262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79</a:t>
            </a:fld>
            <a:endParaRPr lang="en-US"/>
          </a:p>
        </p:txBody>
      </p:sp>
      <p:sp>
        <p:nvSpPr>
          <p:cNvPr id="13" name="Rectangle 12">
            <a:extLst>
              <a:ext uri="{FF2B5EF4-FFF2-40B4-BE49-F238E27FC236}">
                <a16:creationId xmlns:a16="http://schemas.microsoft.com/office/drawing/2014/main" id="{E91016FF-B9C2-9690-343A-98C4A874EEEA}"/>
              </a:ext>
            </a:extLst>
          </p:cNvPr>
          <p:cNvSpPr/>
          <p:nvPr/>
        </p:nvSpPr>
        <p:spPr>
          <a:xfrm>
            <a:off x="11025809" y="5314122"/>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61014C-3319-D57D-5DDE-1C1488E2C070}"/>
              </a:ext>
            </a:extLst>
          </p:cNvPr>
          <p:cNvSpPr/>
          <p:nvPr/>
        </p:nvSpPr>
        <p:spPr>
          <a:xfrm>
            <a:off x="11025809" y="5691808"/>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65161-3BC3-9BDD-61DD-D28B9EC9CEE9}"/>
              </a:ext>
            </a:extLst>
          </p:cNvPr>
          <p:cNvSpPr/>
          <p:nvPr/>
        </p:nvSpPr>
        <p:spPr>
          <a:xfrm>
            <a:off x="10873409" y="5963477"/>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7A6AC4-7CE4-2717-B23D-CD04D8225335}"/>
              </a:ext>
            </a:extLst>
          </p:cNvPr>
          <p:cNvSpPr/>
          <p:nvPr/>
        </p:nvSpPr>
        <p:spPr>
          <a:xfrm>
            <a:off x="11025809" y="6367665"/>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C707DD3C-CE4F-4C00-BCDB-2B9FB98892EC}"/>
              </a:ext>
            </a:extLst>
          </p:cNvPr>
          <p:cNvSpPr txBox="1"/>
          <p:nvPr/>
        </p:nvSpPr>
        <p:spPr>
          <a:xfrm>
            <a:off x="9673621" y="0"/>
            <a:ext cx="3450431" cy="784510"/>
          </a:xfrm>
          <a:prstGeom prst="rect">
            <a:avLst/>
          </a:prstGeom>
        </p:spPr>
        <p:txBody>
          <a:bodyPr lIns="0" tIns="0" rIns="0" bIns="0" rtlCol="0" anchor="t">
            <a:spAutoFit/>
          </a:bodyPr>
          <a:lstStyle/>
          <a:p>
            <a:pPr algn="ctr">
              <a:lnSpc>
                <a:spcPts val="6720"/>
              </a:lnSpc>
            </a:pPr>
            <a:r>
              <a:rPr lang="en-US" sz="4800">
                <a:solidFill>
                  <a:srgbClr val="000000"/>
                </a:solidFill>
                <a:latin typeface="Arial" panose="020B0604020202020204" pitchFamily="34" charset="0"/>
                <a:cs typeface="Arial" panose="020B0604020202020204" pitchFamily="34" charset="0"/>
              </a:rPr>
              <a:t>Intervention</a:t>
            </a:r>
          </a:p>
        </p:txBody>
      </p:sp>
      <p:pic>
        <p:nvPicPr>
          <p:cNvPr id="9" name="Picture 8">
            <a:extLst>
              <a:ext uri="{FF2B5EF4-FFF2-40B4-BE49-F238E27FC236}">
                <a16:creationId xmlns:a16="http://schemas.microsoft.com/office/drawing/2014/main" id="{7586DE25-77C4-C78C-C65C-BCE67C0EB14A}"/>
              </a:ext>
            </a:extLst>
          </p:cNvPr>
          <p:cNvPicPr>
            <a:picLocks noChangeAspect="1"/>
          </p:cNvPicPr>
          <p:nvPr/>
        </p:nvPicPr>
        <p:blipFill>
          <a:blip r:embed="rId3"/>
          <a:stretch>
            <a:fillRect/>
          </a:stretch>
        </p:blipFill>
        <p:spPr>
          <a:xfrm>
            <a:off x="469143" y="1308937"/>
            <a:ext cx="13654014" cy="934222"/>
          </a:xfrm>
          <a:prstGeom prst="rect">
            <a:avLst/>
          </a:prstGeom>
        </p:spPr>
      </p:pic>
      <p:pic>
        <p:nvPicPr>
          <p:cNvPr id="3" name="Picture 2">
            <a:extLst>
              <a:ext uri="{FF2B5EF4-FFF2-40B4-BE49-F238E27FC236}">
                <a16:creationId xmlns:a16="http://schemas.microsoft.com/office/drawing/2014/main" id="{6DDF5B39-869D-796B-F5CD-57D51955B4BB}"/>
              </a:ext>
            </a:extLst>
          </p:cNvPr>
          <p:cNvPicPr>
            <a:picLocks noChangeAspect="1"/>
          </p:cNvPicPr>
          <p:nvPr/>
        </p:nvPicPr>
        <p:blipFill rotWithShape="1">
          <a:blip r:embed="rId4"/>
          <a:srcRect b="4240"/>
          <a:stretch/>
        </p:blipFill>
        <p:spPr>
          <a:xfrm>
            <a:off x="5352016" y="2345071"/>
            <a:ext cx="8947081" cy="4991384"/>
          </a:xfrm>
          <a:prstGeom prst="rect">
            <a:avLst/>
          </a:prstGeom>
        </p:spPr>
      </p:pic>
      <p:sp>
        <p:nvSpPr>
          <p:cNvPr id="14" name="Arrow: Down 13">
            <a:extLst>
              <a:ext uri="{FF2B5EF4-FFF2-40B4-BE49-F238E27FC236}">
                <a16:creationId xmlns:a16="http://schemas.microsoft.com/office/drawing/2014/main" id="{A4EE5CAB-69DC-A204-D6AF-638F75C4EC19}"/>
              </a:ext>
            </a:extLst>
          </p:cNvPr>
          <p:cNvSpPr/>
          <p:nvPr/>
        </p:nvSpPr>
        <p:spPr>
          <a:xfrm>
            <a:off x="11162265" y="784510"/>
            <a:ext cx="473144" cy="598590"/>
          </a:xfrm>
          <a:prstGeom prst="downArrow">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BEC6BE-5617-26D9-87DF-5BC7247B3C25}"/>
              </a:ext>
            </a:extLst>
          </p:cNvPr>
          <p:cNvSpPr txBox="1"/>
          <p:nvPr/>
        </p:nvSpPr>
        <p:spPr>
          <a:xfrm>
            <a:off x="331303" y="2864761"/>
            <a:ext cx="4916558" cy="4087273"/>
          </a:xfrm>
          <a:prstGeom prst="rect">
            <a:avLst/>
          </a:prstGeom>
          <a:noFill/>
        </p:spPr>
        <p:txBody>
          <a:bodyPr wrap="square">
            <a:spAutoFit/>
          </a:bodyPr>
          <a:lstStyle/>
          <a:p>
            <a:pPr marL="365760" marR="0" lvl="0" indent="-365760" algn="l" defTabSz="548613" rtl="0" eaLnBrk="1" fontAlgn="auto" latinLnBrk="0" hangingPunct="1">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5"/>
              </a:rPr>
              <a:t>Ohio Materials Matter Reviews</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65760" marR="0" lvl="0" indent="-365760" algn="l" defTabSz="548613" rtl="0" eaLnBrk="1" fontAlgn="auto" latinLnBrk="0" hangingPunct="1">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6"/>
              </a:rPr>
              <a:t>Ohio’s Plan to Raise Literacy</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65760" marR="0" lvl="0" indent="-365760" algn="l" defTabSz="548613" rtl="0" eaLnBrk="1" fontAlgn="auto" latinLnBrk="0" hangingPunct="1">
              <a:spcBef>
                <a:spcPts val="12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7"/>
              </a:rPr>
              <a:t>Ohio’s Dyslexia Guidebook</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65760" marR="0" lvl="0" indent="-365760" algn="l" defTabSz="548613" rtl="0" eaLnBrk="1" fontAlgn="auto" latinLnBrk="0" hangingPunct="1">
              <a:spcBef>
                <a:spcPts val="1200"/>
              </a:spcBef>
              <a:spcAft>
                <a:spcPts val="1200"/>
              </a:spcAft>
              <a:buClrTx/>
              <a:buSzTx/>
              <a:buFont typeface="Arial" panose="020B0604020202020204" pitchFamily="34" charset="0"/>
              <a:buChar char="•"/>
              <a:tabLst/>
              <a:defRPr/>
            </a:pPr>
            <a:r>
              <a:rPr kumimoji="0" lang="en-US" sz="24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8"/>
              </a:rPr>
              <a:t>RIMP Intervention Codes &amp; RIMP Intervention Videos</a:t>
            </a:r>
            <a:endParaRPr kumimoji="0" lang="en-US" sz="24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65760" marR="0" lvl="0" indent="-365760" algn="l" defTabSz="548613" rtl="0" eaLnBrk="1" fontAlgn="auto" latinLnBrk="0" hangingPunct="1">
              <a:spcBef>
                <a:spcPts val="1200"/>
              </a:spcBef>
              <a:spcAft>
                <a:spcPts val="1200"/>
              </a:spcAft>
              <a:buClrTx/>
              <a:buSzTx/>
              <a:buFont typeface="Arial" panose="020B0604020202020204" pitchFamily="34" charset="0"/>
              <a:buChar char="•"/>
              <a:tabLst/>
              <a:defRPr/>
            </a:pPr>
            <a:r>
              <a:rPr lang="en-US" sz="2400">
                <a:solidFill>
                  <a:prstClr val="black"/>
                </a:solidFill>
                <a:latin typeface="Arial" panose="020B0604020202020204" pitchFamily="34" charset="0"/>
                <a:cs typeface="Arial" panose="020B0604020202020204" pitchFamily="34" charset="0"/>
                <a:hlinkClick r:id="rId9"/>
              </a:rPr>
              <a:t>Read Ohio</a:t>
            </a:r>
            <a:endParaRPr kumimoji="0" lang="en-US" sz="24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65760" marR="0" lvl="0" indent="-365760" algn="l" defTabSz="548613" rtl="0" eaLnBrk="1" fontAlgn="auto" latinLnBrk="0" hangingPunct="1">
              <a:spcBef>
                <a:spcPts val="0"/>
              </a:spcBef>
              <a:spcAft>
                <a:spcPts val="0"/>
              </a:spcAft>
              <a:buClrTx/>
              <a:buSzTx/>
              <a:buFont typeface="Arial" panose="020B0604020202020204" pitchFamily="34" charset="0"/>
              <a:buChar char="•"/>
              <a:tabLst/>
              <a:defRPr/>
            </a:pPr>
            <a:endParaRPr kumimoji="0" lang="en-US" sz="256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734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966B313-DCA3-20BB-F5D8-FA165B048F9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8</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2" name="Flowchart: Document 1">
            <a:extLst>
              <a:ext uri="{FF2B5EF4-FFF2-40B4-BE49-F238E27FC236}">
                <a16:creationId xmlns:a16="http://schemas.microsoft.com/office/drawing/2014/main" id="{1A5A5585-43E2-B645-39F7-568D4A1FB046}"/>
              </a:ext>
            </a:extLst>
          </p:cNvPr>
          <p:cNvSpPr/>
          <p:nvPr/>
        </p:nvSpPr>
        <p:spPr>
          <a:xfrm>
            <a:off x="0" y="1"/>
            <a:ext cx="4271865" cy="3295649"/>
          </a:xfrm>
          <a:prstGeom prst="flowChartDocument">
            <a:avLst/>
          </a:prstGeom>
          <a:solidFill>
            <a:srgbClr val="3C7BA9"/>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2625"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C7BC0477-AD18-564A-9C7B-57B1A16B11F3}"/>
              </a:ext>
            </a:extLst>
          </p:cNvPr>
          <p:cNvSpPr txBox="1"/>
          <p:nvPr/>
        </p:nvSpPr>
        <p:spPr>
          <a:xfrm>
            <a:off x="150406" y="656428"/>
            <a:ext cx="3729221" cy="1323439"/>
          </a:xfrm>
          <a:prstGeom prst="rect">
            <a:avLst/>
          </a:prstGeom>
          <a:noFill/>
        </p:spPr>
        <p:txBody>
          <a:bodyPr wrap="square">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Key Resources</a:t>
            </a:r>
            <a:endPar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a:hlinkClick r:id="rId3"/>
            <a:extLst>
              <a:ext uri="{FF2B5EF4-FFF2-40B4-BE49-F238E27FC236}">
                <a16:creationId xmlns:a16="http://schemas.microsoft.com/office/drawing/2014/main" id="{51445A7F-8298-1730-9C92-8D76CBC5360C}"/>
              </a:ext>
            </a:extLst>
          </p:cNvPr>
          <p:cNvPicPr>
            <a:picLocks noChangeAspect="1"/>
          </p:cNvPicPr>
          <p:nvPr/>
        </p:nvPicPr>
        <p:blipFill>
          <a:blip r:embed="rId4"/>
          <a:stretch>
            <a:fillRect/>
          </a:stretch>
        </p:blipFill>
        <p:spPr>
          <a:xfrm>
            <a:off x="529457" y="3908443"/>
            <a:ext cx="2513993" cy="3186050"/>
          </a:xfrm>
          <a:prstGeom prst="rect">
            <a:avLst/>
          </a:prstGeom>
          <a:ln>
            <a:noFill/>
          </a:ln>
          <a:effectLst>
            <a:outerShdw blurRad="292100" dist="139700" dir="2700000" algn="tl" rotWithShape="0">
              <a:srgbClr val="333333">
                <a:alpha val="65000"/>
              </a:srgbClr>
            </a:outerShdw>
          </a:effectLst>
        </p:spPr>
      </p:pic>
      <p:pic>
        <p:nvPicPr>
          <p:cNvPr id="18" name="Picture 17">
            <a:hlinkClick r:id="rId5"/>
            <a:extLst>
              <a:ext uri="{FF2B5EF4-FFF2-40B4-BE49-F238E27FC236}">
                <a16:creationId xmlns:a16="http://schemas.microsoft.com/office/drawing/2014/main" id="{8238EB22-0440-49EA-7A00-45358E35BEDF}"/>
              </a:ext>
            </a:extLst>
          </p:cNvPr>
          <p:cNvPicPr>
            <a:picLocks noChangeAspect="1"/>
          </p:cNvPicPr>
          <p:nvPr/>
        </p:nvPicPr>
        <p:blipFill>
          <a:blip r:embed="rId6"/>
          <a:stretch>
            <a:fillRect/>
          </a:stretch>
        </p:blipFill>
        <p:spPr>
          <a:xfrm>
            <a:off x="3688416" y="4370160"/>
            <a:ext cx="3684141" cy="2044249"/>
          </a:xfrm>
          <a:prstGeom prst="rect">
            <a:avLst/>
          </a:prstGeom>
          <a:ln>
            <a:noFill/>
          </a:ln>
          <a:effectLst>
            <a:outerShdw blurRad="292100" dist="139700" dir="2700000" algn="tl" rotWithShape="0">
              <a:srgbClr val="333333">
                <a:alpha val="65000"/>
              </a:srgbClr>
            </a:outerShdw>
          </a:effectLst>
        </p:spPr>
      </p:pic>
      <p:pic>
        <p:nvPicPr>
          <p:cNvPr id="21" name="Picture 20">
            <a:hlinkClick r:id="rId7"/>
            <a:extLst>
              <a:ext uri="{FF2B5EF4-FFF2-40B4-BE49-F238E27FC236}">
                <a16:creationId xmlns:a16="http://schemas.microsoft.com/office/drawing/2014/main" id="{F6627DAD-786C-54BE-7095-0FCD004CAD5F}"/>
              </a:ext>
            </a:extLst>
          </p:cNvPr>
          <p:cNvPicPr>
            <a:picLocks noChangeAspect="1"/>
          </p:cNvPicPr>
          <p:nvPr/>
        </p:nvPicPr>
        <p:blipFill>
          <a:blip r:embed="rId8"/>
          <a:stretch>
            <a:fillRect/>
          </a:stretch>
        </p:blipFill>
        <p:spPr>
          <a:xfrm>
            <a:off x="11592527" y="3734011"/>
            <a:ext cx="2508416" cy="3316550"/>
          </a:xfrm>
          <a:prstGeom prst="rect">
            <a:avLst/>
          </a:prstGeom>
          <a:ln>
            <a:noFill/>
          </a:ln>
          <a:effectLst>
            <a:outerShdw blurRad="292100" dist="139700" dir="2700000" algn="tl" rotWithShape="0">
              <a:srgbClr val="333333">
                <a:alpha val="65000"/>
              </a:srgbClr>
            </a:outerShdw>
          </a:effectLst>
        </p:spPr>
      </p:pic>
      <p:pic>
        <p:nvPicPr>
          <p:cNvPr id="25" name="Picture 24">
            <a:hlinkClick r:id="rId9"/>
            <a:extLst>
              <a:ext uri="{FF2B5EF4-FFF2-40B4-BE49-F238E27FC236}">
                <a16:creationId xmlns:a16="http://schemas.microsoft.com/office/drawing/2014/main" id="{FED76590-A409-6020-BBA2-EAF2D2EC41D8}"/>
              </a:ext>
            </a:extLst>
          </p:cNvPr>
          <p:cNvPicPr>
            <a:picLocks noChangeAspect="1"/>
          </p:cNvPicPr>
          <p:nvPr/>
        </p:nvPicPr>
        <p:blipFill rotWithShape="1">
          <a:blip r:embed="rId10"/>
          <a:srcRect r="1536"/>
          <a:stretch/>
        </p:blipFill>
        <p:spPr>
          <a:xfrm>
            <a:off x="8105627" y="4022674"/>
            <a:ext cx="2753829" cy="2739219"/>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38B04365-23A9-0741-D65C-9172E8DEA3FD}"/>
              </a:ext>
            </a:extLst>
          </p:cNvPr>
          <p:cNvPicPr>
            <a:picLocks noChangeAspect="1"/>
          </p:cNvPicPr>
          <p:nvPr/>
        </p:nvPicPr>
        <p:blipFill>
          <a:blip r:embed="rId11"/>
          <a:stretch>
            <a:fillRect/>
          </a:stretch>
        </p:blipFill>
        <p:spPr>
          <a:xfrm>
            <a:off x="5840414" y="285253"/>
            <a:ext cx="7918865" cy="206579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4A71391-53A9-497D-89B1-1F145278E0A7}"/>
              </a:ext>
            </a:extLst>
          </p:cNvPr>
          <p:cNvSpPr txBox="1"/>
          <p:nvPr/>
        </p:nvSpPr>
        <p:spPr>
          <a:xfrm>
            <a:off x="6792686" y="2505651"/>
            <a:ext cx="6495802" cy="415498"/>
          </a:xfrm>
          <a:prstGeom prst="rect">
            <a:avLst/>
          </a:prstGeom>
          <a:noFill/>
        </p:spPr>
        <p:txBody>
          <a:bodyPr wrap="square" rtlCol="0">
            <a:spAutoFit/>
          </a:bodyPr>
          <a:lstStyle/>
          <a:p>
            <a:r>
              <a:rPr lang="en-US" dirty="0"/>
              <a:t>*Click pictures below for the links to the documents</a:t>
            </a:r>
          </a:p>
        </p:txBody>
      </p:sp>
    </p:spTree>
    <p:extLst>
      <p:ext uri="{BB962C8B-B14F-4D97-AF65-F5344CB8AC3E}">
        <p14:creationId xmlns:p14="http://schemas.microsoft.com/office/powerpoint/2010/main" val="294736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4D87F4B-88BB-0996-1143-D95F4DBFFB8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80</a:t>
            </a:fld>
            <a:endParaRPr lang="en-US"/>
          </a:p>
        </p:txBody>
      </p:sp>
      <p:sp>
        <p:nvSpPr>
          <p:cNvPr id="13" name="Rectangle 12">
            <a:extLst>
              <a:ext uri="{FF2B5EF4-FFF2-40B4-BE49-F238E27FC236}">
                <a16:creationId xmlns:a16="http://schemas.microsoft.com/office/drawing/2014/main" id="{E91016FF-B9C2-9690-343A-98C4A874EEEA}"/>
              </a:ext>
            </a:extLst>
          </p:cNvPr>
          <p:cNvSpPr/>
          <p:nvPr/>
        </p:nvSpPr>
        <p:spPr>
          <a:xfrm>
            <a:off x="11025809" y="5314122"/>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61014C-3319-D57D-5DDE-1C1488E2C070}"/>
              </a:ext>
            </a:extLst>
          </p:cNvPr>
          <p:cNvSpPr/>
          <p:nvPr/>
        </p:nvSpPr>
        <p:spPr>
          <a:xfrm>
            <a:off x="11025809" y="5691808"/>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65161-3BC3-9BDD-61DD-D28B9EC9CEE9}"/>
              </a:ext>
            </a:extLst>
          </p:cNvPr>
          <p:cNvSpPr/>
          <p:nvPr/>
        </p:nvSpPr>
        <p:spPr>
          <a:xfrm>
            <a:off x="10873409" y="5963477"/>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7A6AC4-7CE4-2717-B23D-CD04D8225335}"/>
              </a:ext>
            </a:extLst>
          </p:cNvPr>
          <p:cNvSpPr/>
          <p:nvPr/>
        </p:nvSpPr>
        <p:spPr>
          <a:xfrm>
            <a:off x="11025809" y="6367665"/>
            <a:ext cx="609600" cy="238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A6A34D3-9B91-C0F5-0362-AD9408989A89}"/>
              </a:ext>
            </a:extLst>
          </p:cNvPr>
          <p:cNvPicPr>
            <a:picLocks noChangeAspect="1"/>
          </p:cNvPicPr>
          <p:nvPr/>
        </p:nvPicPr>
        <p:blipFill>
          <a:blip r:embed="rId3"/>
          <a:stretch>
            <a:fillRect/>
          </a:stretch>
        </p:blipFill>
        <p:spPr>
          <a:xfrm>
            <a:off x="-13648" y="-9037"/>
            <a:ext cx="2347163" cy="1517621"/>
          </a:xfrm>
          <a:prstGeom prst="rect">
            <a:avLst/>
          </a:prstGeom>
          <a:noFill/>
        </p:spPr>
      </p:pic>
      <p:sp>
        <p:nvSpPr>
          <p:cNvPr id="3" name="TextBox 23">
            <a:extLst>
              <a:ext uri="{FF2B5EF4-FFF2-40B4-BE49-F238E27FC236}">
                <a16:creationId xmlns:a16="http://schemas.microsoft.com/office/drawing/2014/main" id="{F1199298-D982-80A2-3C54-8ED557EE1754}"/>
              </a:ext>
            </a:extLst>
          </p:cNvPr>
          <p:cNvSpPr txBox="1"/>
          <p:nvPr/>
        </p:nvSpPr>
        <p:spPr>
          <a:xfrm>
            <a:off x="144666" y="195111"/>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p>
        </p:txBody>
      </p:sp>
      <p:sp>
        <p:nvSpPr>
          <p:cNvPr id="5" name="TextBox 3">
            <a:extLst>
              <a:ext uri="{FF2B5EF4-FFF2-40B4-BE49-F238E27FC236}">
                <a16:creationId xmlns:a16="http://schemas.microsoft.com/office/drawing/2014/main" id="{8ECC2E1A-B26C-2E1C-38BA-7F2EC6C1159F}"/>
              </a:ext>
            </a:extLst>
          </p:cNvPr>
          <p:cNvSpPr txBox="1"/>
          <p:nvPr/>
        </p:nvSpPr>
        <p:spPr>
          <a:xfrm>
            <a:off x="950259" y="1777929"/>
            <a:ext cx="13106399" cy="5596084"/>
          </a:xfrm>
          <a:prstGeom prst="rect">
            <a:avLst/>
          </a:prstGeom>
        </p:spPr>
        <p:txBody>
          <a:bodyPr wrap="square" lIns="0" tIns="0" rIns="0" bIns="0" rtlCol="0" anchor="t">
            <a:spAutoFit/>
          </a:bodyPr>
          <a:lstStyle/>
          <a:p>
            <a:pPr marL="310515" lvl="1" defTabSz="731520">
              <a:lnSpc>
                <a:spcPts val="4032"/>
              </a:lnSpc>
              <a:defRPr/>
            </a:pPr>
            <a:r>
              <a:rPr lang="en-US" sz="2800">
                <a:solidFill>
                  <a:srgbClr val="000000"/>
                </a:solidFill>
                <a:latin typeface="Arial" panose="020B0604020202020204" pitchFamily="34" charset="0"/>
                <a:cs typeface="Arial" panose="020B0604020202020204" pitchFamily="34" charset="0"/>
              </a:rPr>
              <a:t>Possible questions:</a:t>
            </a:r>
          </a:p>
          <a:p>
            <a:pPr marL="1453515" lvl="2" indent="-594360" defTabSz="731520">
              <a:lnSpc>
                <a:spcPts val="4032"/>
              </a:lnSpc>
              <a:buFont typeface="Arial" panose="020B0604020202020204" pitchFamily="34" charset="0"/>
              <a:buChar char="•"/>
              <a:defRPr/>
            </a:pPr>
            <a:r>
              <a:rPr lang="en-US" sz="2800">
                <a:solidFill>
                  <a:srgbClr val="000000"/>
                </a:solidFill>
                <a:latin typeface="Arial" panose="020B0604020202020204" pitchFamily="34" charset="0"/>
                <a:cs typeface="Arial" panose="020B0604020202020204" pitchFamily="34" charset="0"/>
              </a:rPr>
              <a:t>What has been the focus to improve achievement?</a:t>
            </a:r>
          </a:p>
          <a:p>
            <a:pPr marL="1453515" lvl="2" indent="-594360" defTabSz="731520">
              <a:lnSpc>
                <a:spcPts val="4032"/>
              </a:lnSpc>
              <a:buFont typeface="Arial" panose="020B0604020202020204" pitchFamily="34" charset="0"/>
              <a:buChar char="•"/>
              <a:defRPr/>
            </a:pPr>
            <a:r>
              <a:rPr lang="en-US" sz="2800">
                <a:solidFill>
                  <a:srgbClr val="000000"/>
                </a:solidFill>
                <a:latin typeface="Arial" panose="020B0604020202020204" pitchFamily="34" charset="0"/>
                <a:cs typeface="Arial" panose="020B0604020202020204" pitchFamily="34" charset="0"/>
              </a:rPr>
              <a:t>What does the data say in terms of how that has worked so far? </a:t>
            </a:r>
          </a:p>
          <a:p>
            <a:pPr marL="1453515" lvl="2" indent="-594360" defTabSz="731520">
              <a:lnSpc>
                <a:spcPts val="4032"/>
              </a:lnSpc>
              <a:buFont typeface="Arial" panose="020B0604020202020204" pitchFamily="34" charset="0"/>
              <a:buChar char="•"/>
              <a:defRPr/>
            </a:pPr>
            <a:r>
              <a:rPr lang="en-US" sz="2800">
                <a:solidFill>
                  <a:srgbClr val="000000"/>
                </a:solidFill>
                <a:latin typeface="Arial" panose="020B0604020202020204" pitchFamily="34" charset="0"/>
                <a:cs typeface="Arial" panose="020B0604020202020204" pitchFamily="34" charset="0"/>
              </a:rPr>
              <a:t>Where are the bright spots? What is happening there?</a:t>
            </a:r>
          </a:p>
          <a:p>
            <a:pPr marL="1453515" lvl="2" indent="-594360" defTabSz="731520">
              <a:lnSpc>
                <a:spcPts val="4032"/>
              </a:lnSpc>
              <a:buFont typeface="Arial" panose="020B0604020202020204" pitchFamily="34" charset="0"/>
              <a:buChar char="•"/>
              <a:defRPr/>
            </a:pPr>
            <a:r>
              <a:rPr lang="en-US" sz="2800">
                <a:solidFill>
                  <a:srgbClr val="000000"/>
                </a:solidFill>
                <a:latin typeface="Arial" panose="020B0604020202020204" pitchFamily="34" charset="0"/>
                <a:cs typeface="Arial" panose="020B0604020202020204" pitchFamily="34" charset="0"/>
              </a:rPr>
              <a:t>What is happening at Tier 1?</a:t>
            </a:r>
          </a:p>
          <a:p>
            <a:pPr marL="1453515" lvl="2" indent="-594360" defTabSz="731520">
              <a:lnSpc>
                <a:spcPts val="4032"/>
              </a:lnSpc>
              <a:buFont typeface="Arial" panose="020B0604020202020204" pitchFamily="34" charset="0"/>
              <a:buChar char="•"/>
              <a:defRPr/>
            </a:pPr>
            <a:r>
              <a:rPr lang="en-US" sz="2800">
                <a:solidFill>
                  <a:srgbClr val="000000"/>
                </a:solidFill>
                <a:latin typeface="Arial" panose="020B0604020202020204" pitchFamily="34" charset="0"/>
                <a:cs typeface="Arial" panose="020B0604020202020204" pitchFamily="34" charset="0"/>
              </a:rPr>
              <a:t>What is happening for Intervention?</a:t>
            </a:r>
          </a:p>
          <a:p>
            <a:pPr marL="1453515" lvl="2" indent="-594360" defTabSz="731520">
              <a:lnSpc>
                <a:spcPts val="4032"/>
              </a:lnSpc>
              <a:buFont typeface="Arial" panose="020B0604020202020204" pitchFamily="34" charset="0"/>
              <a:buChar char="•"/>
              <a:defRPr/>
            </a:pPr>
            <a:r>
              <a:rPr lang="en-US" sz="2800">
                <a:solidFill>
                  <a:srgbClr val="000000"/>
                </a:solidFill>
                <a:latin typeface="Arial" panose="020B0604020202020204" pitchFamily="34" charset="0"/>
                <a:cs typeface="Arial" panose="020B0604020202020204" pitchFamily="34" charset="0"/>
              </a:rPr>
              <a:t>Who is at the table discussing these things? Who might be missing from the table who needs to be there? </a:t>
            </a:r>
          </a:p>
          <a:p>
            <a:pPr marL="1453515" lvl="2" indent="-594360" defTabSz="731520">
              <a:lnSpc>
                <a:spcPts val="4032"/>
              </a:lnSpc>
              <a:buFont typeface="Arial" panose="020B0604020202020204" pitchFamily="34" charset="0"/>
              <a:buChar char="•"/>
              <a:defRPr/>
            </a:pPr>
            <a:r>
              <a:rPr lang="en-US" sz="2800">
                <a:solidFill>
                  <a:srgbClr val="000000"/>
                </a:solidFill>
                <a:latin typeface="Arial" panose="020B0604020202020204" pitchFamily="34" charset="0"/>
                <a:cs typeface="Arial" panose="020B0604020202020204" pitchFamily="34" charset="0"/>
              </a:rPr>
              <a:t>In what ways can we shift our focus from admiring the problem to implementing best instructional practices?</a:t>
            </a:r>
          </a:p>
          <a:p>
            <a:pPr marL="859155" lvl="2" defTabSz="731520">
              <a:lnSpc>
                <a:spcPts val="4032"/>
              </a:lnSpc>
              <a:defRPr/>
            </a:pPr>
            <a:endParaRPr lang="en-US" sz="2800">
              <a:solidFill>
                <a:srgbClr val="000000"/>
              </a:solidFill>
              <a:latin typeface="Public Sans"/>
            </a:endParaRPr>
          </a:p>
        </p:txBody>
      </p:sp>
      <p:sp>
        <p:nvSpPr>
          <p:cNvPr id="6" name="TextBox 18">
            <a:extLst>
              <a:ext uri="{FF2B5EF4-FFF2-40B4-BE49-F238E27FC236}">
                <a16:creationId xmlns:a16="http://schemas.microsoft.com/office/drawing/2014/main" id="{F7219A27-1790-F882-FAE1-A69795B2C594}"/>
              </a:ext>
            </a:extLst>
          </p:cNvPr>
          <p:cNvSpPr txBox="1"/>
          <p:nvPr/>
        </p:nvSpPr>
        <p:spPr>
          <a:xfrm>
            <a:off x="1772126" y="476103"/>
            <a:ext cx="11808922" cy="743537"/>
          </a:xfrm>
          <a:prstGeom prst="rect">
            <a:avLst/>
          </a:prstGeom>
        </p:spPr>
        <p:txBody>
          <a:bodyPr lIns="0" tIns="0" rIns="0" bIns="0" rtlCol="0" anchor="t">
            <a:spAutoFit/>
          </a:bodyPr>
          <a:lstStyle/>
          <a:p>
            <a:pPr algn="ctr" defTabSz="731520">
              <a:lnSpc>
                <a:spcPts val="6159"/>
              </a:lnSpc>
            </a:pPr>
            <a:r>
              <a:rPr lang="en-US" sz="4350" b="1">
                <a:solidFill>
                  <a:srgbClr val="C00000"/>
                </a:solidFill>
                <a:latin typeface="Arial" panose="020B0604020202020204" pitchFamily="34" charset="0"/>
                <a:cs typeface="Arial" panose="020B0604020202020204" pitchFamily="34" charset="0"/>
              </a:rPr>
              <a:t>Here’s What...So What…Now What?</a:t>
            </a: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73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510543-1339-4804-F840-8D1C020F4F4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660B7E7-511B-FF9D-5BB3-8D8DCD71D289}"/>
              </a:ext>
            </a:extLst>
          </p:cNvPr>
          <p:cNvSpPr>
            <a:spLocks noGrp="1"/>
          </p:cNvSpPr>
          <p:nvPr>
            <p:ph type="title"/>
          </p:nvPr>
        </p:nvSpPr>
        <p:spPr>
          <a:xfrm>
            <a:off x="731520" y="548643"/>
            <a:ext cx="13167360" cy="2308324"/>
          </a:xfrm>
        </p:spPr>
        <p:txBody>
          <a:bodyPr/>
          <a:lstStyle/>
          <a:p>
            <a:r>
              <a:rPr lang="en-US"/>
              <a:t>Padlet Questions:</a:t>
            </a:r>
            <a:br>
              <a:rPr lang="en-US"/>
            </a:br>
            <a:r>
              <a:rPr lang="en-US"/>
              <a:t>Early Literacy Component</a:t>
            </a:r>
            <a:br>
              <a:rPr lang="en-US"/>
            </a:br>
            <a:endParaRPr lang="en-US"/>
          </a:p>
        </p:txBody>
      </p:sp>
      <p:sp>
        <p:nvSpPr>
          <p:cNvPr id="4" name="Slide Number Placeholder 3">
            <a:extLst>
              <a:ext uri="{FF2B5EF4-FFF2-40B4-BE49-F238E27FC236}">
                <a16:creationId xmlns:a16="http://schemas.microsoft.com/office/drawing/2014/main" id="{C71E98C6-9FA9-2753-9BE8-A515CFB0015E}"/>
              </a:ext>
            </a:extLst>
          </p:cNvPr>
          <p:cNvSpPr>
            <a:spLocks noGrp="1"/>
          </p:cNvSpPr>
          <p:nvPr>
            <p:ph type="sldNum" sz="quarter" idx="12"/>
          </p:nvPr>
        </p:nvSpPr>
        <p:spPr/>
        <p:txBody>
          <a:bodyPr/>
          <a:lstStyle/>
          <a:p>
            <a:fld id="{6BA907D1-9C08-47F3-B047-6197268ACA7D}" type="slidenum">
              <a:rPr lang="en-US" smtClean="0"/>
              <a:pPr/>
              <a:t>81</a:t>
            </a:fld>
            <a:endParaRPr lang="en-US"/>
          </a:p>
        </p:txBody>
      </p:sp>
      <p:pic>
        <p:nvPicPr>
          <p:cNvPr id="5" name="Picture 4" descr="A qr code with a black and white background&#10;&#10;Description automatically generated">
            <a:extLst>
              <a:ext uri="{FF2B5EF4-FFF2-40B4-BE49-F238E27FC236}">
                <a16:creationId xmlns:a16="http://schemas.microsoft.com/office/drawing/2014/main" id="{874341C7-1152-E1BD-EC5D-D8614401A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512" y="2676526"/>
            <a:ext cx="3438526" cy="3438526"/>
          </a:xfrm>
          <a:prstGeom prst="rect">
            <a:avLst/>
          </a:prstGeom>
        </p:spPr>
      </p:pic>
    </p:spTree>
    <p:extLst>
      <p:ext uri="{BB962C8B-B14F-4D97-AF65-F5344CB8AC3E}">
        <p14:creationId xmlns:p14="http://schemas.microsoft.com/office/powerpoint/2010/main" val="63704273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BDC28530-4B6C-20F4-F9C7-B7C61A1E430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82</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3" name="Picture 2" descr="Students in a classroom.">
            <a:extLst>
              <a:ext uri="{FF2B5EF4-FFF2-40B4-BE49-F238E27FC236}">
                <a16:creationId xmlns:a16="http://schemas.microsoft.com/office/drawing/2014/main" id="{6826BE52-CE3A-4BA7-BF58-CD2FB4C27FF0}"/>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a:stretch/>
        </p:blipFill>
        <p:spPr>
          <a:xfrm>
            <a:off x="-51227" y="-174812"/>
            <a:ext cx="14719322" cy="7727641"/>
          </a:xfrm>
          <a:prstGeom prst="rect">
            <a:avLst/>
          </a:prstGeom>
          <a:solidFill>
            <a:srgbClr val="535151"/>
          </a:solidFill>
        </p:spPr>
      </p:pic>
      <p:sp>
        <p:nvSpPr>
          <p:cNvPr id="5" name="Title 1">
            <a:extLst>
              <a:ext uri="{FF2B5EF4-FFF2-40B4-BE49-F238E27FC236}">
                <a16:creationId xmlns:a16="http://schemas.microsoft.com/office/drawing/2014/main" id="{3744769D-994A-4A4E-871B-350266BED0FD}"/>
              </a:ext>
            </a:extLst>
          </p:cNvPr>
          <p:cNvSpPr>
            <a:spLocks noGrp="1"/>
          </p:cNvSpPr>
          <p:nvPr>
            <p:ph type="title"/>
          </p:nvPr>
        </p:nvSpPr>
        <p:spPr>
          <a:xfrm>
            <a:off x="-88923" y="548643"/>
            <a:ext cx="14853793" cy="769441"/>
          </a:xfrm>
          <a:solidFill>
            <a:srgbClr val="3C7BA9">
              <a:alpha val="88000"/>
            </a:srgbClr>
          </a:solidFill>
        </p:spPr>
        <p:txBody>
          <a:bodyPr vert="horz" wrap="square" lIns="0" tIns="0" rIns="0" bIns="0" rtlCol="0" anchor="ctr" anchorCtr="0">
            <a:spAutoFit/>
          </a:bodyPr>
          <a:lstStyle/>
          <a:p>
            <a:pPr defTabSz="457200"/>
            <a:r>
              <a:rPr lang="en-US">
                <a:solidFill>
                  <a:schemeClr val="bg1"/>
                </a:solidFill>
              </a:rPr>
              <a:t>Graduation Component</a:t>
            </a:r>
          </a:p>
        </p:txBody>
      </p:sp>
      <p:sp>
        <p:nvSpPr>
          <p:cNvPr id="6" name="Rounded Rectangle 3">
            <a:extLst>
              <a:ext uri="{FF2B5EF4-FFF2-40B4-BE49-F238E27FC236}">
                <a16:creationId xmlns:a16="http://schemas.microsoft.com/office/drawing/2014/main" id="{FD63724E-3A9D-408B-912B-F3369B203E68}"/>
              </a:ext>
              <a:ext uri="{C183D7F6-B498-43B3-948B-1728B52AA6E4}">
                <adec:decorative xmlns:adec="http://schemas.microsoft.com/office/drawing/2017/decorative" val="1"/>
              </a:ext>
            </a:extLst>
          </p:cNvPr>
          <p:cNvSpPr/>
          <p:nvPr/>
        </p:nvSpPr>
        <p:spPr>
          <a:xfrm>
            <a:off x="10185313"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117475" algn="ctr" defTabSz="548613"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a:ea typeface="+mn-ea"/>
              <a:cs typeface="Arial"/>
            </a:endParaRPr>
          </a:p>
          <a:p>
            <a:pPr marL="0" marR="0" lvl="0" indent="-117475" algn="ctr" defTabSz="54861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Arial"/>
              </a:rPr>
              <a:t>Now what do we do?</a:t>
            </a:r>
          </a:p>
        </p:txBody>
      </p:sp>
      <p:sp>
        <p:nvSpPr>
          <p:cNvPr id="7" name="Rounded Rectangle 2">
            <a:extLst>
              <a:ext uri="{FF2B5EF4-FFF2-40B4-BE49-F238E27FC236}">
                <a16:creationId xmlns:a16="http://schemas.microsoft.com/office/drawing/2014/main" id="{DBEC4A27-B9FB-40A1-B137-EB23A9A1BEFB}"/>
              </a:ext>
              <a:ext uri="{C183D7F6-B498-43B3-948B-1728B52AA6E4}">
                <adec:decorative xmlns:adec="http://schemas.microsoft.com/office/drawing/2017/decorative" val="1"/>
              </a:ext>
            </a:extLst>
          </p:cNvPr>
          <p:cNvSpPr/>
          <p:nvPr/>
        </p:nvSpPr>
        <p:spPr>
          <a:xfrm>
            <a:off x="5458416"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228600" marR="0" lvl="0" indent="-228600" algn="ctr" defTabSz="54861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ctr" defTabSz="54861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 does the data tell us?</a:t>
            </a: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8" name="Rounded Rectangle 1">
            <a:extLst>
              <a:ext uri="{FF2B5EF4-FFF2-40B4-BE49-F238E27FC236}">
                <a16:creationId xmlns:a16="http://schemas.microsoft.com/office/drawing/2014/main" id="{A5227F56-2ADC-446A-B6D8-0CC59A697025}"/>
              </a:ext>
              <a:ext uri="{C183D7F6-B498-43B3-948B-1728B52AA6E4}">
                <adec:decorative xmlns:adec="http://schemas.microsoft.com/office/drawing/2017/decorative" val="1"/>
              </a:ext>
            </a:extLst>
          </p:cNvPr>
          <p:cNvSpPr/>
          <p:nvPr/>
        </p:nvSpPr>
        <p:spPr>
          <a:xfrm>
            <a:off x="731520" y="4363859"/>
            <a:ext cx="3713567" cy="2846255"/>
          </a:xfrm>
          <a:prstGeom prst="roundRect">
            <a:avLst/>
          </a:prstGeom>
          <a:solidFill>
            <a:srgbClr val="3C7BA9">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117475" algn="ctr" defTabSz="54861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Arial"/>
              </a:rPr>
              <a:t>Here’s the data.</a:t>
            </a:r>
          </a:p>
        </p:txBody>
      </p:sp>
      <p:grpSp>
        <p:nvGrpSpPr>
          <p:cNvPr id="2" name="Group 11">
            <a:extLst>
              <a:ext uri="{FF2B5EF4-FFF2-40B4-BE49-F238E27FC236}">
                <a16:creationId xmlns:a16="http://schemas.microsoft.com/office/drawing/2014/main" id="{CB0694F2-A9DE-E521-691B-F8C3AD0B0DD3}"/>
              </a:ext>
            </a:extLst>
          </p:cNvPr>
          <p:cNvGrpSpPr/>
          <p:nvPr/>
        </p:nvGrpSpPr>
        <p:grpSpPr>
          <a:xfrm>
            <a:off x="731519" y="3930555"/>
            <a:ext cx="3727331" cy="1191443"/>
            <a:chOff x="0" y="0"/>
            <a:chExt cx="1323894" cy="532423"/>
          </a:xfrm>
        </p:grpSpPr>
        <p:sp>
          <p:nvSpPr>
            <p:cNvPr id="9" name="Freeform 12">
              <a:extLst>
                <a:ext uri="{FF2B5EF4-FFF2-40B4-BE49-F238E27FC236}">
                  <a16:creationId xmlns:a16="http://schemas.microsoft.com/office/drawing/2014/main" id="{7061446D-5C91-957B-F63B-6986365CD63A}"/>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3">
              <a:extLst>
                <a:ext uri="{FF2B5EF4-FFF2-40B4-BE49-F238E27FC236}">
                  <a16:creationId xmlns:a16="http://schemas.microsoft.com/office/drawing/2014/main" id="{95E4E518-D7FA-A282-B142-D40A0870F0C4}"/>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EC5D2DA1-313C-ECC4-FE0F-A31F9EB354AF}"/>
              </a:ext>
            </a:extLst>
          </p:cNvPr>
          <p:cNvGrpSpPr/>
          <p:nvPr/>
        </p:nvGrpSpPr>
        <p:grpSpPr>
          <a:xfrm>
            <a:off x="5461915" y="3902160"/>
            <a:ext cx="3720333" cy="1904123"/>
            <a:chOff x="0" y="-38100"/>
            <a:chExt cx="1323894" cy="850900"/>
          </a:xfrm>
        </p:grpSpPr>
        <p:sp>
          <p:nvSpPr>
            <p:cNvPr id="12" name="Freeform 12">
              <a:extLst>
                <a:ext uri="{FF2B5EF4-FFF2-40B4-BE49-F238E27FC236}">
                  <a16:creationId xmlns:a16="http://schemas.microsoft.com/office/drawing/2014/main" id="{40221866-7532-6864-18F9-93CAA5E381F2}"/>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3F8B0A74-6ADE-AE5B-430E-212A77DECDB5}"/>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1">
            <a:extLst>
              <a:ext uri="{FF2B5EF4-FFF2-40B4-BE49-F238E27FC236}">
                <a16:creationId xmlns:a16="http://schemas.microsoft.com/office/drawing/2014/main" id="{482C08BE-DA3A-6213-CF78-270BDDFA425C}"/>
              </a:ext>
            </a:extLst>
          </p:cNvPr>
          <p:cNvGrpSpPr/>
          <p:nvPr/>
        </p:nvGrpSpPr>
        <p:grpSpPr>
          <a:xfrm>
            <a:off x="10185197" y="3987419"/>
            <a:ext cx="3727331" cy="1191443"/>
            <a:chOff x="0" y="0"/>
            <a:chExt cx="1323894" cy="532423"/>
          </a:xfrm>
        </p:grpSpPr>
        <p:sp>
          <p:nvSpPr>
            <p:cNvPr id="15" name="Freeform 12">
              <a:extLst>
                <a:ext uri="{FF2B5EF4-FFF2-40B4-BE49-F238E27FC236}">
                  <a16:creationId xmlns:a16="http://schemas.microsoft.com/office/drawing/2014/main" id="{593DE757-3502-E711-6DD8-8EB39B1C5F93}"/>
                </a:ext>
              </a:extLst>
            </p:cNvPr>
            <p:cNvSpPr/>
            <p:nvPr/>
          </p:nvSpPr>
          <p:spPr>
            <a:xfrm>
              <a:off x="0" y="0"/>
              <a:ext cx="1323894" cy="532423"/>
            </a:xfrm>
            <a:custGeom>
              <a:avLst/>
              <a:gdLst/>
              <a:ahLst/>
              <a:cxnLst/>
              <a:rect l="l" t="t" r="r" b="b"/>
              <a:pathLst>
                <a:path w="1323894" h="532423">
                  <a:moveTo>
                    <a:pt x="78549" y="0"/>
                  </a:moveTo>
                  <a:lnTo>
                    <a:pt x="1245345" y="0"/>
                  </a:lnTo>
                  <a:cubicBezTo>
                    <a:pt x="1288727" y="0"/>
                    <a:pt x="1323894" y="35167"/>
                    <a:pt x="1323894" y="78549"/>
                  </a:cubicBezTo>
                  <a:lnTo>
                    <a:pt x="1323894" y="453874"/>
                  </a:lnTo>
                  <a:cubicBezTo>
                    <a:pt x="1323894" y="497256"/>
                    <a:pt x="1288727" y="532423"/>
                    <a:pt x="1245345" y="532423"/>
                  </a:cubicBezTo>
                  <a:lnTo>
                    <a:pt x="78549" y="532423"/>
                  </a:lnTo>
                  <a:cubicBezTo>
                    <a:pt x="35167" y="532423"/>
                    <a:pt x="0" y="497256"/>
                    <a:pt x="0" y="453874"/>
                  </a:cubicBezTo>
                  <a:lnTo>
                    <a:pt x="0" y="78549"/>
                  </a:lnTo>
                  <a:cubicBezTo>
                    <a:pt x="0" y="35167"/>
                    <a:pt x="35167" y="0"/>
                    <a:pt x="78549" y="0"/>
                  </a:cubicBezTo>
                  <a:close/>
                </a:path>
              </a:pathLst>
            </a:custGeom>
            <a:solidFill>
              <a:srgbClr val="700017"/>
            </a:solidFill>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3">
              <a:extLst>
                <a:ext uri="{FF2B5EF4-FFF2-40B4-BE49-F238E27FC236}">
                  <a16:creationId xmlns:a16="http://schemas.microsoft.com/office/drawing/2014/main" id="{0512D955-9734-ED15-B783-CA87D5D7808D}"/>
                </a:ext>
              </a:extLst>
            </p:cNvPr>
            <p:cNvSpPr txBox="1"/>
            <p:nvPr/>
          </p:nvSpPr>
          <p:spPr>
            <a:xfrm>
              <a:off x="0" y="-38100"/>
              <a:ext cx="812800" cy="850900"/>
            </a:xfrm>
            <a:prstGeom prst="rect">
              <a:avLst/>
            </a:prstGeom>
          </p:spPr>
          <p:txBody>
            <a:bodyPr lIns="40640" tIns="40640" rIns="40640" bIns="40640" rtlCol="0" anchor="ctr"/>
            <a:lstStyle/>
            <a:p>
              <a:pPr marL="0" marR="0" lvl="0" indent="0" algn="ctr" defTabSz="548613" rtl="0" eaLnBrk="1" fontAlgn="auto" latinLnBrk="0" hangingPunct="1">
                <a:lnSpc>
                  <a:spcPts val="2127"/>
                </a:lnSpc>
                <a:spcBef>
                  <a:spcPts val="0"/>
                </a:spcBef>
                <a:spcAft>
                  <a:spcPts val="0"/>
                </a:spcAft>
                <a:buClrTx/>
                <a:buSzTx/>
                <a:buFontTx/>
                <a:buNone/>
                <a:tabLst/>
                <a:defRPr/>
              </a:pPr>
              <a:endParaRPr kumimoji="0" sz="168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DCAA917D-DF89-BDF2-CF8D-903FC265D386}"/>
              </a:ext>
            </a:extLst>
          </p:cNvPr>
          <p:cNvSpPr txBox="1"/>
          <p:nvPr/>
        </p:nvSpPr>
        <p:spPr>
          <a:xfrm>
            <a:off x="1126419" y="4209402"/>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903D22E-1A0A-1780-9B33-1D778A5BCA95}"/>
              </a:ext>
            </a:extLst>
          </p:cNvPr>
          <p:cNvSpPr txBox="1"/>
          <p:nvPr/>
        </p:nvSpPr>
        <p:spPr>
          <a:xfrm>
            <a:off x="5920230" y="4214857"/>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F883CB1C-B21F-E70F-ACBE-A730BF6C06AC}"/>
              </a:ext>
            </a:extLst>
          </p:cNvPr>
          <p:cNvSpPr txBox="1"/>
          <p:nvPr/>
        </p:nvSpPr>
        <p:spPr>
          <a:xfrm>
            <a:off x="10640246" y="4269446"/>
            <a:ext cx="2923767" cy="584775"/>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13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8F42DBB-D6AB-8712-1AEA-D98CED84EDE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7E07FC32-243E-4052-A720-8226911D184B}"/>
              </a:ext>
            </a:extLst>
          </p:cNvPr>
          <p:cNvSpPr>
            <a:spLocks noGrp="1"/>
          </p:cNvSpPr>
          <p:nvPr>
            <p:ph type="title"/>
          </p:nvPr>
        </p:nvSpPr>
        <p:spPr>
          <a:xfrm>
            <a:off x="0" y="294195"/>
            <a:ext cx="14630400" cy="769441"/>
          </a:xfrm>
          <a:solidFill>
            <a:schemeClr val="accent1"/>
          </a:solidFill>
          <a:ln>
            <a:solidFill>
              <a:schemeClr val="accent1"/>
            </a:solidFill>
          </a:ln>
        </p:spPr>
        <p:txBody>
          <a:bodyPr/>
          <a:lstStyle/>
          <a:p>
            <a:r>
              <a:rPr lang="en-US">
                <a:solidFill>
                  <a:schemeClr val="bg1"/>
                </a:solidFill>
              </a:rPr>
              <a:t>Overview of 2022-2023 Report Cards</a:t>
            </a:r>
          </a:p>
        </p:txBody>
      </p:sp>
      <p:sp>
        <p:nvSpPr>
          <p:cNvPr id="4" name="Slide Number Placeholder 3">
            <a:extLst>
              <a:ext uri="{FF2B5EF4-FFF2-40B4-BE49-F238E27FC236}">
                <a16:creationId xmlns:a16="http://schemas.microsoft.com/office/drawing/2014/main" id="{486692EA-27E9-4688-ADCB-B0F6E2BC86CF}"/>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6BA907D1-9C08-47F3-B047-6197268ACA7D}"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83</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AB19642-5DDC-4A92-896D-F532F210F867}"/>
              </a:ext>
            </a:extLst>
          </p:cNvPr>
          <p:cNvSpPr txBox="1"/>
          <p:nvPr/>
        </p:nvSpPr>
        <p:spPr>
          <a:xfrm>
            <a:off x="214778" y="1249373"/>
            <a:ext cx="14200844" cy="6256199"/>
          </a:xfrm>
          <a:prstGeom prst="rect">
            <a:avLst/>
          </a:prstGeom>
          <a:noFill/>
        </p:spPr>
        <p:txBody>
          <a:bodyPr wrap="square" lIns="91440" tIns="45720" rIns="91440" bIns="45720" anchor="t">
            <a:noAutofit/>
          </a:bodyPr>
          <a:lstStyle/>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 </a:t>
            </a: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endParaRPr>
          </a:p>
          <a:p>
            <a:pPr marL="0" marR="0" lvl="0" indent="0" algn="l" defTabSz="548613"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Arial"/>
              <a:ea typeface="Yu Mincho"/>
              <a:cs typeface="Arial"/>
            </a:endParaRPr>
          </a:p>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chemeClr val="bg1">
                    <a:lumMod val="65000"/>
                  </a:schemeClr>
                </a:solidFill>
                <a:effectLst/>
                <a:uLnTx/>
                <a:uFillTx/>
                <a:latin typeface="Arial"/>
                <a:ea typeface="Yu Mincho"/>
                <a:cs typeface="Arial"/>
              </a:rPr>
              <a:t>Overall Rating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half-star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Five Rated Components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full-star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Achievement Component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Progress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Gap Closing Component </a:t>
            </a:r>
          </a:p>
          <a:p>
            <a:pPr marL="1440125" lvl="2" indent="-342900">
              <a:spcAft>
                <a:spcPts val="600"/>
              </a:spcAft>
              <a:buFont typeface="Wingdings" panose="05000000000000000000" pitchFamily="2" charset="2"/>
              <a:buChar char="Ø"/>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Early Literacy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800" b="1">
                <a:ln w="0"/>
                <a:solidFill>
                  <a:srgbClr val="4F81BD"/>
                </a:solidFill>
                <a:effectLst>
                  <a:outerShdw blurRad="38100" dist="25400" dir="5400000" algn="ctr" rotWithShape="0">
                    <a:srgbClr val="6E747A">
                      <a:alpha val="43000"/>
                    </a:srgbClr>
                  </a:outerShdw>
                </a:effectLst>
                <a:latin typeface="Arial"/>
                <a:ea typeface="Yu Mincho"/>
                <a:cs typeface="Arial"/>
              </a:rPr>
              <a:t>Graduation Component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College, Career, Workforce and Military Readiness Component –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REPORT ONLY</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Additional</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 Report-Only Data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is found within many of the components</a:t>
            </a:r>
          </a:p>
        </p:txBody>
      </p:sp>
    </p:spTree>
    <p:extLst>
      <p:ext uri="{BB962C8B-B14F-4D97-AF65-F5344CB8AC3E}">
        <p14:creationId xmlns:p14="http://schemas.microsoft.com/office/powerpoint/2010/main" val="246100398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3B950C1-C951-7086-9E7D-1BC06B2BF0A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81ED1B6-1164-C945-5476-FA9E877392A3}"/>
              </a:ext>
            </a:extLst>
          </p:cNvPr>
          <p:cNvSpPr>
            <a:spLocks noGrp="1"/>
          </p:cNvSpPr>
          <p:nvPr>
            <p:ph type="title"/>
          </p:nvPr>
        </p:nvSpPr>
        <p:spPr>
          <a:xfrm>
            <a:off x="731520" y="548643"/>
            <a:ext cx="13167360" cy="1538883"/>
          </a:xfrm>
        </p:spPr>
        <p:txBody>
          <a:bodyPr/>
          <a:lstStyle/>
          <a:p>
            <a:r>
              <a:rPr lang="en-US"/>
              <a:t>Test Your Knowledge: </a:t>
            </a:r>
            <a:br>
              <a:rPr lang="en-US"/>
            </a:br>
            <a:r>
              <a:rPr lang="en-US"/>
              <a:t>Graduation Component</a:t>
            </a:r>
          </a:p>
        </p:txBody>
      </p:sp>
      <p:sp>
        <p:nvSpPr>
          <p:cNvPr id="4" name="Slide Number Placeholder 3">
            <a:extLst>
              <a:ext uri="{FF2B5EF4-FFF2-40B4-BE49-F238E27FC236}">
                <a16:creationId xmlns:a16="http://schemas.microsoft.com/office/drawing/2014/main" id="{0A0BA508-3F4F-E349-D106-5F94A7D94953}"/>
              </a:ext>
            </a:extLst>
          </p:cNvPr>
          <p:cNvSpPr>
            <a:spLocks noGrp="1"/>
          </p:cNvSpPr>
          <p:nvPr>
            <p:ph type="sldNum" sz="quarter" idx="12"/>
          </p:nvPr>
        </p:nvSpPr>
        <p:spPr/>
        <p:txBody>
          <a:bodyPr/>
          <a:lstStyle/>
          <a:p>
            <a:fld id="{6BA907D1-9C08-47F3-B047-6197268ACA7D}" type="slidenum">
              <a:rPr lang="en-US" smtClean="0"/>
              <a:pPr/>
              <a:t>84</a:t>
            </a:fld>
            <a:endParaRPr lang="en-US"/>
          </a:p>
        </p:txBody>
      </p:sp>
      <p:sp>
        <p:nvSpPr>
          <p:cNvPr id="5" name="Rectangle 4">
            <a:extLst>
              <a:ext uri="{FF2B5EF4-FFF2-40B4-BE49-F238E27FC236}">
                <a16:creationId xmlns:a16="http://schemas.microsoft.com/office/drawing/2014/main" id="{282D826F-C73B-6184-DAEF-E50A79B2FBF1}"/>
              </a:ext>
            </a:extLst>
          </p:cNvPr>
          <p:cNvSpPr/>
          <p:nvPr/>
        </p:nvSpPr>
        <p:spPr>
          <a:xfrm>
            <a:off x="1513490" y="2806262"/>
            <a:ext cx="11887200" cy="380157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B86C9F9-0BB7-3AA6-C3C5-8AEA5D5D9053}"/>
              </a:ext>
            </a:extLst>
          </p:cNvPr>
          <p:cNvSpPr txBox="1"/>
          <p:nvPr/>
        </p:nvSpPr>
        <p:spPr>
          <a:xfrm>
            <a:off x="1891861" y="2506445"/>
            <a:ext cx="11225049" cy="4401205"/>
          </a:xfrm>
          <a:prstGeom prst="rect">
            <a:avLst/>
          </a:prstGeom>
          <a:noFill/>
        </p:spPr>
        <p:txBody>
          <a:bodyPr wrap="square" rtlCol="0">
            <a:spAutoFit/>
          </a:bodyPr>
          <a:lstStyle/>
          <a:p>
            <a:pPr algn="ctr"/>
            <a:endParaRPr lang="en-US" sz="4000" b="1">
              <a:latin typeface="Arial" panose="020B0604020202020204" pitchFamily="34" charset="0"/>
              <a:cs typeface="Arial" panose="020B0604020202020204" pitchFamily="34" charset="0"/>
            </a:endParaRPr>
          </a:p>
          <a:p>
            <a:pPr algn="ctr"/>
            <a:r>
              <a:rPr lang="en-US" sz="4000">
                <a:latin typeface="Arial" panose="020B0604020202020204" pitchFamily="34" charset="0"/>
                <a:cs typeface="Arial" panose="020B0604020202020204" pitchFamily="34" charset="0"/>
              </a:rPr>
              <a:t>For the 2022-2023 Report Card, the 4-year graduation rate applies to students who are in the class of:</a:t>
            </a:r>
          </a:p>
          <a:p>
            <a:pPr algn="ctr"/>
            <a:endParaRPr lang="en-US" sz="4000" b="1">
              <a:solidFill>
                <a:srgbClr val="3C7BA9"/>
              </a:solidFill>
              <a:latin typeface="Arial" panose="020B0604020202020204" pitchFamily="34" charset="0"/>
              <a:cs typeface="Arial" panose="020B0604020202020204" pitchFamily="34" charset="0"/>
            </a:endParaRPr>
          </a:p>
          <a:p>
            <a:pPr algn="ctr"/>
            <a:r>
              <a:rPr lang="en-US" sz="4000" b="1">
                <a:solidFill>
                  <a:srgbClr val="3C7BA9"/>
                </a:solidFill>
                <a:latin typeface="Arial" panose="020B0604020202020204" pitchFamily="34" charset="0"/>
                <a:cs typeface="Arial" panose="020B0604020202020204" pitchFamily="34" charset="0"/>
              </a:rPr>
              <a:t>2022</a:t>
            </a:r>
            <a:r>
              <a:rPr lang="en-US" sz="4000">
                <a:latin typeface="Arial" panose="020B0604020202020204" pitchFamily="34" charset="0"/>
                <a:cs typeface="Arial" panose="020B0604020202020204" pitchFamily="34" charset="0"/>
              </a:rPr>
              <a:t>   or   </a:t>
            </a:r>
            <a:r>
              <a:rPr lang="en-US" sz="4000" b="1">
                <a:solidFill>
                  <a:srgbClr val="3C7BA9"/>
                </a:solidFill>
                <a:latin typeface="Arial" panose="020B0604020202020204" pitchFamily="34" charset="0"/>
                <a:cs typeface="Arial" panose="020B0604020202020204" pitchFamily="34" charset="0"/>
              </a:rPr>
              <a:t>2023</a:t>
            </a:r>
          </a:p>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5845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09D03A-E3B6-BFBB-20C9-AB23DA4EF0E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6B57C2CE-3F24-4C61-9F95-E3421CE2A85E}"/>
              </a:ext>
            </a:extLst>
          </p:cNvPr>
          <p:cNvSpPr>
            <a:spLocks noGrp="1"/>
          </p:cNvSpPr>
          <p:nvPr>
            <p:ph type="title"/>
          </p:nvPr>
        </p:nvSpPr>
        <p:spPr>
          <a:xfrm>
            <a:off x="0" y="438150"/>
            <a:ext cx="14630400" cy="769441"/>
          </a:xfrm>
          <a:solidFill>
            <a:schemeClr val="bg1"/>
          </a:solidFill>
          <a:ln>
            <a:noFill/>
          </a:ln>
        </p:spPr>
        <p:txBody>
          <a:bodyPr/>
          <a:lstStyle/>
          <a:p>
            <a:r>
              <a:rPr lang="en-US"/>
              <a:t>Graduation Component</a:t>
            </a:r>
          </a:p>
        </p:txBody>
      </p:sp>
      <p:sp>
        <p:nvSpPr>
          <p:cNvPr id="4" name="Slide Number Placeholder 3">
            <a:extLst>
              <a:ext uri="{FF2B5EF4-FFF2-40B4-BE49-F238E27FC236}">
                <a16:creationId xmlns:a16="http://schemas.microsoft.com/office/drawing/2014/main" id="{128793BA-D170-46A2-8FF0-B653DD965C86}"/>
              </a:ext>
            </a:extLst>
          </p:cNvPr>
          <p:cNvSpPr>
            <a:spLocks noGrp="1"/>
          </p:cNvSpPr>
          <p:nvPr>
            <p:ph type="sldNum" sz="quarter" idx="12"/>
          </p:nvPr>
        </p:nvSpPr>
        <p:spPr/>
        <p:txBody>
          <a:bodyPr/>
          <a:lstStyle/>
          <a:p>
            <a:fld id="{6BA907D1-9C08-47F3-B047-6197268ACA7D}" type="slidenum">
              <a:rPr lang="en-US" smtClean="0"/>
              <a:pPr/>
              <a:t>85</a:t>
            </a:fld>
            <a:endParaRPr lang="en-US"/>
          </a:p>
        </p:txBody>
      </p:sp>
      <p:sp>
        <p:nvSpPr>
          <p:cNvPr id="5" name="TextBox 4">
            <a:extLst>
              <a:ext uri="{FF2B5EF4-FFF2-40B4-BE49-F238E27FC236}">
                <a16:creationId xmlns:a16="http://schemas.microsoft.com/office/drawing/2014/main" id="{9CFDCB2B-E369-480E-83C9-4C2CBE956C95}"/>
              </a:ext>
            </a:extLst>
          </p:cNvPr>
          <p:cNvSpPr txBox="1"/>
          <p:nvPr/>
        </p:nvSpPr>
        <p:spPr>
          <a:xfrm>
            <a:off x="255180" y="1425366"/>
            <a:ext cx="14200844" cy="6067848"/>
          </a:xfrm>
          <a:prstGeom prst="rect">
            <a:avLst/>
          </a:prstGeom>
          <a:noFill/>
        </p:spPr>
        <p:txBody>
          <a:bodyPr wrap="square">
            <a:noAutofit/>
          </a:bodyPr>
          <a:lstStyle/>
          <a:p>
            <a:endParaRPr lang="en-US" sz="3360">
              <a:latin typeface="Arial" panose="020B0604020202020204" pitchFamily="34" charset="0"/>
              <a:ea typeface="Yu Mincho" panose="02020400000000000000" pitchFamily="18" charset="-128"/>
              <a:cs typeface="Arial" panose="020B0604020202020204" pitchFamily="34" charset="0"/>
            </a:endParaRPr>
          </a:p>
        </p:txBody>
      </p:sp>
      <p:pic>
        <p:nvPicPr>
          <p:cNvPr id="6" name="Picture 5">
            <a:extLst>
              <a:ext uri="{FF2B5EF4-FFF2-40B4-BE49-F238E27FC236}">
                <a16:creationId xmlns:a16="http://schemas.microsoft.com/office/drawing/2014/main" id="{88866542-0A50-A9F7-9C30-5C42CEB49884}"/>
              </a:ext>
            </a:extLst>
          </p:cNvPr>
          <p:cNvPicPr>
            <a:picLocks noChangeAspect="1"/>
          </p:cNvPicPr>
          <p:nvPr/>
        </p:nvPicPr>
        <p:blipFill>
          <a:blip r:embed="rId2"/>
          <a:stretch>
            <a:fillRect/>
          </a:stretch>
        </p:blipFill>
        <p:spPr>
          <a:xfrm>
            <a:off x="1513074" y="1752478"/>
            <a:ext cx="11685055" cy="472464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16154EA-5C74-886F-C9AB-0E6FF55DE64F}"/>
              </a:ext>
            </a:extLst>
          </p:cNvPr>
          <p:cNvPicPr>
            <a:picLocks noChangeAspect="1"/>
          </p:cNvPicPr>
          <p:nvPr/>
        </p:nvPicPr>
        <p:blipFill>
          <a:blip r:embed="rId3">
            <a:duotone>
              <a:prstClr val="black"/>
              <a:srgbClr val="88A651">
                <a:tint val="45000"/>
                <a:satMod val="400000"/>
              </a:srgbClr>
            </a:duotone>
          </a:blip>
          <a:stretch>
            <a:fillRect/>
          </a:stretch>
        </p:blipFill>
        <p:spPr>
          <a:xfrm>
            <a:off x="-13648" y="-9037"/>
            <a:ext cx="2347163" cy="1517621"/>
          </a:xfrm>
          <a:prstGeom prst="rect">
            <a:avLst/>
          </a:prstGeom>
          <a:noFill/>
        </p:spPr>
      </p:pic>
      <p:sp>
        <p:nvSpPr>
          <p:cNvPr id="9" name="TextBox 23">
            <a:extLst>
              <a:ext uri="{FF2B5EF4-FFF2-40B4-BE49-F238E27FC236}">
                <a16:creationId xmlns:a16="http://schemas.microsoft.com/office/drawing/2014/main" id="{8E93E358-3A6F-94EB-91FE-D0CC2A596C51}"/>
              </a:ext>
            </a:extLst>
          </p:cNvPr>
          <p:cNvSpPr txBox="1"/>
          <p:nvPr/>
        </p:nvSpPr>
        <p:spPr>
          <a:xfrm>
            <a:off x="-77226" y="224530"/>
            <a:ext cx="2001705"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Here’s What</a:t>
            </a:r>
          </a:p>
        </p:txBody>
      </p:sp>
    </p:spTree>
    <p:extLst>
      <p:ext uri="{BB962C8B-B14F-4D97-AF65-F5344CB8AC3E}">
        <p14:creationId xmlns:p14="http://schemas.microsoft.com/office/powerpoint/2010/main" val="398630567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83C856F-B198-64AD-9BF5-1DA16BE7DEE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86</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845820" y="528465"/>
            <a:ext cx="13167360" cy="769441"/>
          </a:xfrm>
        </p:spPr>
        <p:txBody>
          <a:bodyPr/>
          <a:lstStyle/>
          <a:p>
            <a:r>
              <a:rPr lang="en-US"/>
              <a:t>Graduation Component</a:t>
            </a:r>
          </a:p>
        </p:txBody>
      </p:sp>
      <p:sp>
        <p:nvSpPr>
          <p:cNvPr id="6" name="TextBox 5">
            <a:extLst>
              <a:ext uri="{FF2B5EF4-FFF2-40B4-BE49-F238E27FC236}">
                <a16:creationId xmlns:a16="http://schemas.microsoft.com/office/drawing/2014/main" id="{CB2C3340-EF65-E08E-EFA1-5288D4B03778}"/>
              </a:ext>
            </a:extLst>
          </p:cNvPr>
          <p:cNvSpPr txBox="1"/>
          <p:nvPr/>
        </p:nvSpPr>
        <p:spPr>
          <a:xfrm>
            <a:off x="2190750" y="5972565"/>
            <a:ext cx="10477500" cy="523220"/>
          </a:xfrm>
          <a:prstGeom prst="rect">
            <a:avLst/>
          </a:prstGeom>
          <a:noFill/>
        </p:spPr>
        <p:txBody>
          <a:bodyPr wrap="square" rtlCol="0">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3"/>
              </a:rPr>
              <a:t>2022-2023 Graduation Component</a:t>
            </a:r>
            <a:r>
              <a:rPr lang="en-US" sz="2800">
                <a:solidFill>
                  <a:prstClr val="black"/>
                </a:solidFill>
                <a:latin typeface="Arial" panose="020B0604020202020204" pitchFamily="34" charset="0"/>
                <a:cs typeface="Arial" panose="020B0604020202020204" pitchFamily="34" charset="0"/>
                <a:hlinkClick r:id="rId3"/>
              </a:rPr>
              <a:t> </a:t>
            </a:r>
            <a:r>
              <a:rPr kumimoji="0"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3"/>
              </a:rPr>
              <a:t>Technical Documentation</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A74EF5AE-AF0C-55B4-E4F9-2EE81BD1CDC5}"/>
              </a:ext>
            </a:extLst>
          </p:cNvPr>
          <p:cNvPicPr>
            <a:picLocks noChangeAspect="1"/>
          </p:cNvPicPr>
          <p:nvPr/>
        </p:nvPicPr>
        <p:blipFill>
          <a:blip r:embed="rId4"/>
          <a:stretch>
            <a:fillRect/>
          </a:stretch>
        </p:blipFill>
        <p:spPr>
          <a:xfrm>
            <a:off x="1379616" y="1478312"/>
            <a:ext cx="12099768" cy="4377346"/>
          </a:xfrm>
          <a:prstGeom prst="rect">
            <a:avLst/>
          </a:prstGeom>
        </p:spPr>
      </p:pic>
    </p:spTree>
    <p:extLst>
      <p:ext uri="{BB962C8B-B14F-4D97-AF65-F5344CB8AC3E}">
        <p14:creationId xmlns:p14="http://schemas.microsoft.com/office/powerpoint/2010/main" val="198674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C42191A-6E2A-F240-830E-5628FD23535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6B57C2CE-3F24-4C61-9F95-E3421CE2A85E}"/>
              </a:ext>
            </a:extLst>
          </p:cNvPr>
          <p:cNvSpPr>
            <a:spLocks noGrp="1"/>
          </p:cNvSpPr>
          <p:nvPr>
            <p:ph type="title"/>
          </p:nvPr>
        </p:nvSpPr>
        <p:spPr>
          <a:xfrm>
            <a:off x="0" y="438150"/>
            <a:ext cx="14630400" cy="769441"/>
          </a:xfrm>
          <a:solidFill>
            <a:schemeClr val="bg1"/>
          </a:solidFill>
          <a:ln>
            <a:solidFill>
              <a:schemeClr val="bg1"/>
            </a:solidFill>
          </a:ln>
        </p:spPr>
        <p:txBody>
          <a:bodyPr/>
          <a:lstStyle/>
          <a:p>
            <a:r>
              <a:rPr lang="en-US"/>
              <a:t>Graduation Component</a:t>
            </a:r>
          </a:p>
        </p:txBody>
      </p:sp>
      <p:sp>
        <p:nvSpPr>
          <p:cNvPr id="4" name="Slide Number Placeholder 3">
            <a:extLst>
              <a:ext uri="{FF2B5EF4-FFF2-40B4-BE49-F238E27FC236}">
                <a16:creationId xmlns:a16="http://schemas.microsoft.com/office/drawing/2014/main" id="{128793BA-D170-46A2-8FF0-B653DD965C86}"/>
              </a:ext>
            </a:extLst>
          </p:cNvPr>
          <p:cNvSpPr>
            <a:spLocks noGrp="1"/>
          </p:cNvSpPr>
          <p:nvPr>
            <p:ph type="sldNum" sz="quarter" idx="12"/>
          </p:nvPr>
        </p:nvSpPr>
        <p:spPr/>
        <p:txBody>
          <a:bodyPr/>
          <a:lstStyle/>
          <a:p>
            <a:fld id="{6BA907D1-9C08-47F3-B047-6197268ACA7D}" type="slidenum">
              <a:rPr lang="en-US" smtClean="0"/>
              <a:pPr/>
              <a:t>87</a:t>
            </a:fld>
            <a:endParaRPr lang="en-US"/>
          </a:p>
        </p:txBody>
      </p:sp>
      <p:sp>
        <p:nvSpPr>
          <p:cNvPr id="5" name="TextBox 4">
            <a:extLst>
              <a:ext uri="{FF2B5EF4-FFF2-40B4-BE49-F238E27FC236}">
                <a16:creationId xmlns:a16="http://schemas.microsoft.com/office/drawing/2014/main" id="{9CFDCB2B-E369-480E-83C9-4C2CBE956C95}"/>
              </a:ext>
            </a:extLst>
          </p:cNvPr>
          <p:cNvSpPr txBox="1"/>
          <p:nvPr/>
        </p:nvSpPr>
        <p:spPr>
          <a:xfrm>
            <a:off x="255180" y="1425366"/>
            <a:ext cx="14200844" cy="6067848"/>
          </a:xfrm>
          <a:prstGeom prst="rect">
            <a:avLst/>
          </a:prstGeom>
          <a:noFill/>
        </p:spPr>
        <p:txBody>
          <a:bodyPr wrap="square">
            <a:noAutofit/>
          </a:bodyPr>
          <a:lstStyle/>
          <a:p>
            <a:endParaRPr lang="en-US" sz="3360">
              <a:latin typeface="Arial" panose="020B0604020202020204" pitchFamily="34" charset="0"/>
              <a:ea typeface="Yu Mincho" panose="02020400000000000000" pitchFamily="18" charset="-128"/>
              <a:cs typeface="Arial" panose="020B0604020202020204" pitchFamily="34" charset="0"/>
            </a:endParaRPr>
          </a:p>
        </p:txBody>
      </p:sp>
      <p:pic>
        <p:nvPicPr>
          <p:cNvPr id="7" name="Picture 6">
            <a:extLst>
              <a:ext uri="{FF2B5EF4-FFF2-40B4-BE49-F238E27FC236}">
                <a16:creationId xmlns:a16="http://schemas.microsoft.com/office/drawing/2014/main" id="{29852384-5943-FF0E-D47E-E82837EED9BE}"/>
              </a:ext>
            </a:extLst>
          </p:cNvPr>
          <p:cNvPicPr>
            <a:picLocks noChangeAspect="1"/>
          </p:cNvPicPr>
          <p:nvPr/>
        </p:nvPicPr>
        <p:blipFill>
          <a:blip r:embed="rId2"/>
          <a:stretch>
            <a:fillRect/>
          </a:stretch>
        </p:blipFill>
        <p:spPr>
          <a:xfrm>
            <a:off x="921403" y="1513078"/>
            <a:ext cx="5400675" cy="56388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6723DC0-649D-456C-9751-52EA843F4CF4}"/>
              </a:ext>
            </a:extLst>
          </p:cNvPr>
          <p:cNvPicPr>
            <a:picLocks noChangeAspect="1"/>
          </p:cNvPicPr>
          <p:nvPr/>
        </p:nvPicPr>
        <p:blipFill>
          <a:blip r:embed="rId3"/>
          <a:stretch>
            <a:fillRect/>
          </a:stretch>
        </p:blipFill>
        <p:spPr>
          <a:xfrm>
            <a:off x="7725081" y="1798828"/>
            <a:ext cx="5743575" cy="5067300"/>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FA0B3A5C-B420-C868-F0EF-AC3BC756E93E}"/>
              </a:ext>
            </a:extLst>
          </p:cNvPr>
          <p:cNvPicPr>
            <a:picLocks noChangeAspect="1"/>
          </p:cNvPicPr>
          <p:nvPr/>
        </p:nvPicPr>
        <p:blipFill>
          <a:blip r:embed="rId4">
            <a:duotone>
              <a:prstClr val="black"/>
              <a:schemeClr val="accent1">
                <a:tint val="45000"/>
                <a:satMod val="400000"/>
              </a:schemeClr>
            </a:duotone>
          </a:blip>
          <a:stretch>
            <a:fillRect/>
          </a:stretch>
        </p:blipFill>
        <p:spPr>
          <a:xfrm>
            <a:off x="-13647" y="-9037"/>
            <a:ext cx="2050450" cy="1325773"/>
          </a:xfrm>
          <a:prstGeom prst="rect">
            <a:avLst/>
          </a:prstGeom>
          <a:noFill/>
        </p:spPr>
      </p:pic>
      <p:sp>
        <p:nvSpPr>
          <p:cNvPr id="10" name="TextBox 23">
            <a:extLst>
              <a:ext uri="{FF2B5EF4-FFF2-40B4-BE49-F238E27FC236}">
                <a16:creationId xmlns:a16="http://schemas.microsoft.com/office/drawing/2014/main" id="{D472E52D-D765-4112-7B60-AF4FE6951B28}"/>
              </a:ext>
            </a:extLst>
          </p:cNvPr>
          <p:cNvSpPr txBox="1"/>
          <p:nvPr/>
        </p:nvSpPr>
        <p:spPr>
          <a:xfrm>
            <a:off x="0" y="92837"/>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 What?</a:t>
            </a:r>
          </a:p>
        </p:txBody>
      </p:sp>
    </p:spTree>
    <p:extLst>
      <p:ext uri="{BB962C8B-B14F-4D97-AF65-F5344CB8AC3E}">
        <p14:creationId xmlns:p14="http://schemas.microsoft.com/office/powerpoint/2010/main" val="177160412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F66BB02-C79C-B6B3-43C4-8213CCC6438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6B57C2CE-3F24-4C61-9F95-E3421CE2A85E}"/>
              </a:ext>
            </a:extLst>
          </p:cNvPr>
          <p:cNvSpPr>
            <a:spLocks noGrp="1"/>
          </p:cNvSpPr>
          <p:nvPr>
            <p:ph type="title"/>
          </p:nvPr>
        </p:nvSpPr>
        <p:spPr>
          <a:xfrm>
            <a:off x="0" y="438150"/>
            <a:ext cx="14630400" cy="769441"/>
          </a:xfrm>
          <a:solidFill>
            <a:schemeClr val="bg1"/>
          </a:solidFill>
          <a:ln>
            <a:solidFill>
              <a:schemeClr val="bg1"/>
            </a:solidFill>
          </a:ln>
        </p:spPr>
        <p:txBody>
          <a:bodyPr/>
          <a:lstStyle/>
          <a:p>
            <a:r>
              <a:rPr lang="en-US"/>
              <a:t>Graduation Component</a:t>
            </a:r>
          </a:p>
        </p:txBody>
      </p:sp>
      <p:pic>
        <p:nvPicPr>
          <p:cNvPr id="6" name="Picture 5">
            <a:extLst>
              <a:ext uri="{FF2B5EF4-FFF2-40B4-BE49-F238E27FC236}">
                <a16:creationId xmlns:a16="http://schemas.microsoft.com/office/drawing/2014/main" id="{C4C0C89D-42AF-9791-8EF7-0068894F767D}"/>
              </a:ext>
            </a:extLst>
          </p:cNvPr>
          <p:cNvPicPr>
            <a:picLocks noChangeAspect="1"/>
          </p:cNvPicPr>
          <p:nvPr/>
        </p:nvPicPr>
        <p:blipFill>
          <a:blip r:embed="rId2"/>
          <a:stretch>
            <a:fillRect/>
          </a:stretch>
        </p:blipFill>
        <p:spPr>
          <a:xfrm>
            <a:off x="-149567" y="-3418"/>
            <a:ext cx="2141939" cy="1384928"/>
          </a:xfrm>
          <a:prstGeom prst="rect">
            <a:avLst/>
          </a:prstGeom>
          <a:noFill/>
        </p:spPr>
      </p:pic>
      <p:sp>
        <p:nvSpPr>
          <p:cNvPr id="4" name="Slide Number Placeholder 3">
            <a:extLst>
              <a:ext uri="{FF2B5EF4-FFF2-40B4-BE49-F238E27FC236}">
                <a16:creationId xmlns:a16="http://schemas.microsoft.com/office/drawing/2014/main" id="{128793BA-D170-46A2-8FF0-B653DD965C86}"/>
              </a:ext>
            </a:extLst>
          </p:cNvPr>
          <p:cNvSpPr>
            <a:spLocks noGrp="1"/>
          </p:cNvSpPr>
          <p:nvPr>
            <p:ph type="sldNum" sz="quarter" idx="12"/>
          </p:nvPr>
        </p:nvSpPr>
        <p:spPr/>
        <p:txBody>
          <a:bodyPr/>
          <a:lstStyle/>
          <a:p>
            <a:fld id="{6BA907D1-9C08-47F3-B047-6197268ACA7D}" type="slidenum">
              <a:rPr lang="en-US" smtClean="0"/>
              <a:pPr/>
              <a:t>88</a:t>
            </a:fld>
            <a:endParaRPr lang="en-US"/>
          </a:p>
        </p:txBody>
      </p:sp>
      <p:sp>
        <p:nvSpPr>
          <p:cNvPr id="10" name="TextBox 23">
            <a:extLst>
              <a:ext uri="{FF2B5EF4-FFF2-40B4-BE49-F238E27FC236}">
                <a16:creationId xmlns:a16="http://schemas.microsoft.com/office/drawing/2014/main" id="{D472E52D-D765-4112-7B60-AF4FE6951B28}"/>
              </a:ext>
            </a:extLst>
          </p:cNvPr>
          <p:cNvSpPr txBox="1"/>
          <p:nvPr/>
        </p:nvSpPr>
        <p:spPr>
          <a:xfrm>
            <a:off x="0" y="92837"/>
            <a:ext cx="1469146" cy="984885"/>
          </a:xfrm>
          <a:prstGeom prst="rect">
            <a:avLst/>
          </a:prstGeom>
        </p:spPr>
        <p:txBody>
          <a:bodyPr wrap="square" lIns="0" tIns="0" rIns="0" bIns="0" rtlCol="0" anchor="t">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Now What?</a:t>
            </a:r>
          </a:p>
        </p:txBody>
      </p:sp>
      <p:sp>
        <p:nvSpPr>
          <p:cNvPr id="8" name="TextBox 3">
            <a:extLst>
              <a:ext uri="{FF2B5EF4-FFF2-40B4-BE49-F238E27FC236}">
                <a16:creationId xmlns:a16="http://schemas.microsoft.com/office/drawing/2014/main" id="{789A3A25-A035-2181-0DAB-D9EBB76C9208}"/>
              </a:ext>
            </a:extLst>
          </p:cNvPr>
          <p:cNvSpPr txBox="1"/>
          <p:nvPr/>
        </p:nvSpPr>
        <p:spPr>
          <a:xfrm>
            <a:off x="802402" y="1661248"/>
            <a:ext cx="13106399" cy="3544240"/>
          </a:xfrm>
          <a:prstGeom prst="rect">
            <a:avLst/>
          </a:prstGeom>
        </p:spPr>
        <p:txBody>
          <a:bodyPr wrap="square" lIns="0" tIns="0" rIns="0" bIns="0" rtlCol="0" anchor="t">
            <a:spAutoFit/>
          </a:bodyPr>
          <a:lstStyle/>
          <a:p>
            <a:pPr marL="310515" lvl="1" defTabSz="731520">
              <a:lnSpc>
                <a:spcPts val="4032"/>
              </a:lnSpc>
              <a:defRPr/>
            </a:pPr>
            <a:endParaRPr lang="en-US" sz="2800">
              <a:solidFill>
                <a:srgbClr val="000000"/>
              </a:solidFill>
              <a:latin typeface="Arial" panose="020B0604020202020204" pitchFamily="34" charset="0"/>
              <a:cs typeface="Arial" panose="020B0604020202020204" pitchFamily="34" charset="0"/>
            </a:endParaRPr>
          </a:p>
          <a:p>
            <a:pPr marL="1453515" lvl="2" indent="-594360" defTabSz="731520">
              <a:lnSpc>
                <a:spcPts val="4032"/>
              </a:lnSpc>
              <a:buFont typeface="Arial" panose="020B0604020202020204" pitchFamily="34" charset="0"/>
              <a:buChar char="•"/>
              <a:defRPr/>
            </a:pPr>
            <a:r>
              <a:rPr lang="en-US" sz="2800">
                <a:solidFill>
                  <a:srgbClr val="000000"/>
                </a:solidFill>
                <a:latin typeface="Arial" panose="020B0604020202020204" pitchFamily="34" charset="0"/>
                <a:cs typeface="Arial" panose="020B0604020202020204" pitchFamily="34" charset="0"/>
                <a:hlinkClick r:id="rId3"/>
              </a:rPr>
              <a:t>Graduation Resources</a:t>
            </a:r>
            <a:endParaRPr lang="en-US" sz="2800">
              <a:solidFill>
                <a:srgbClr val="000000"/>
              </a:solidFill>
              <a:latin typeface="Arial" panose="020B0604020202020204" pitchFamily="34" charset="0"/>
              <a:cs typeface="Arial" panose="020B0604020202020204" pitchFamily="34" charset="0"/>
            </a:endParaRPr>
          </a:p>
          <a:p>
            <a:pPr marL="1453515" lvl="2" indent="-594360" defTabSz="731520">
              <a:lnSpc>
                <a:spcPts val="4032"/>
              </a:lnSpc>
              <a:buFont typeface="Arial" panose="020B0604020202020204" pitchFamily="34" charset="0"/>
              <a:buChar char="•"/>
              <a:defRPr/>
            </a:pPr>
            <a:r>
              <a:rPr lang="en-US" sz="2800">
                <a:solidFill>
                  <a:srgbClr val="000000"/>
                </a:solidFill>
                <a:latin typeface="Arial" panose="020B0604020202020204" pitchFamily="34" charset="0"/>
                <a:cs typeface="Arial" panose="020B0604020202020204" pitchFamily="34" charset="0"/>
                <a:hlinkClick r:id="rId4"/>
              </a:rPr>
              <a:t>Attendance Support</a:t>
            </a:r>
            <a:endParaRPr lang="en-US" sz="2800">
              <a:solidFill>
                <a:srgbClr val="000000"/>
              </a:solidFill>
              <a:latin typeface="Arial" panose="020B0604020202020204" pitchFamily="34" charset="0"/>
              <a:cs typeface="Arial" panose="020B0604020202020204" pitchFamily="34" charset="0"/>
            </a:endParaRPr>
          </a:p>
          <a:p>
            <a:pPr marL="1453515" lvl="2" indent="-594360" defTabSz="731520">
              <a:lnSpc>
                <a:spcPts val="4032"/>
              </a:lnSpc>
              <a:buFont typeface="Arial" panose="020B0604020202020204" pitchFamily="34" charset="0"/>
              <a:buChar char="•"/>
              <a:defRPr/>
            </a:pPr>
            <a:r>
              <a:rPr lang="en-US" sz="2800">
                <a:solidFill>
                  <a:srgbClr val="000000"/>
                </a:solidFill>
                <a:latin typeface="Arial" panose="020B0604020202020204" pitchFamily="34" charset="0"/>
                <a:cs typeface="Arial" panose="020B0604020202020204" pitchFamily="34" charset="0"/>
                <a:hlinkClick r:id="rId5"/>
              </a:rPr>
              <a:t>Guide to 2023 Ohio School Report Cards </a:t>
            </a:r>
            <a:endParaRPr lang="en-US" sz="2800">
              <a:solidFill>
                <a:srgbClr val="000000"/>
              </a:solidFill>
              <a:latin typeface="Arial" panose="020B0604020202020204" pitchFamily="34" charset="0"/>
              <a:cs typeface="Arial" panose="020B0604020202020204" pitchFamily="34" charset="0"/>
            </a:endParaRPr>
          </a:p>
          <a:p>
            <a:pPr marL="1453515" lvl="2" indent="-594360" defTabSz="731520">
              <a:lnSpc>
                <a:spcPts val="4032"/>
              </a:lnSpc>
              <a:buFont typeface="Arial" panose="020B0604020202020204" pitchFamily="34" charset="0"/>
              <a:buChar char="•"/>
              <a:defRPr/>
            </a:pPr>
            <a:endParaRPr lang="en-US" sz="2800">
              <a:solidFill>
                <a:srgbClr val="000000"/>
              </a:solidFill>
              <a:latin typeface="Arial" panose="020B0604020202020204" pitchFamily="34" charset="0"/>
              <a:cs typeface="Arial" panose="020B0604020202020204" pitchFamily="34" charset="0"/>
            </a:endParaRPr>
          </a:p>
          <a:p>
            <a:pPr marL="1453515" lvl="2" indent="-594360" defTabSz="731520">
              <a:lnSpc>
                <a:spcPts val="4032"/>
              </a:lnSpc>
              <a:buFont typeface="Arial" panose="020B0604020202020204" pitchFamily="34" charset="0"/>
              <a:buChar char="•"/>
              <a:defRPr/>
            </a:pPr>
            <a:endParaRPr lang="en-US" sz="2800">
              <a:solidFill>
                <a:srgbClr val="000000"/>
              </a:solidFill>
              <a:latin typeface="Arial" panose="020B0604020202020204" pitchFamily="34" charset="0"/>
              <a:cs typeface="Arial" panose="020B0604020202020204" pitchFamily="34" charset="0"/>
            </a:endParaRPr>
          </a:p>
          <a:p>
            <a:pPr marL="859155" lvl="2" defTabSz="731520">
              <a:lnSpc>
                <a:spcPts val="4032"/>
              </a:lnSpc>
              <a:defRPr/>
            </a:pPr>
            <a:endParaRPr lang="en-US" sz="2800">
              <a:solidFill>
                <a:srgbClr val="000000"/>
              </a:solidFill>
              <a:latin typeface="Public Sans"/>
            </a:endParaRPr>
          </a:p>
        </p:txBody>
      </p:sp>
    </p:spTree>
    <p:extLst>
      <p:ext uri="{BB962C8B-B14F-4D97-AF65-F5344CB8AC3E}">
        <p14:creationId xmlns:p14="http://schemas.microsoft.com/office/powerpoint/2010/main" val="75305802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22613BE-A83B-1BFE-492C-41EAA8EBA93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660B7E7-511B-FF9D-5BB3-8D8DCD71D289}"/>
              </a:ext>
            </a:extLst>
          </p:cNvPr>
          <p:cNvSpPr>
            <a:spLocks noGrp="1"/>
          </p:cNvSpPr>
          <p:nvPr>
            <p:ph type="title"/>
          </p:nvPr>
        </p:nvSpPr>
        <p:spPr>
          <a:xfrm>
            <a:off x="731520" y="548643"/>
            <a:ext cx="13167360" cy="2308324"/>
          </a:xfrm>
        </p:spPr>
        <p:txBody>
          <a:bodyPr/>
          <a:lstStyle/>
          <a:p>
            <a:r>
              <a:rPr lang="en-US"/>
              <a:t>Padlet Questions:</a:t>
            </a:r>
            <a:br>
              <a:rPr lang="en-US"/>
            </a:br>
            <a:r>
              <a:rPr lang="en-US"/>
              <a:t>Graduation Component</a:t>
            </a:r>
            <a:br>
              <a:rPr lang="en-US"/>
            </a:br>
            <a:endParaRPr lang="en-US"/>
          </a:p>
        </p:txBody>
      </p:sp>
      <p:sp>
        <p:nvSpPr>
          <p:cNvPr id="4" name="Slide Number Placeholder 3">
            <a:extLst>
              <a:ext uri="{FF2B5EF4-FFF2-40B4-BE49-F238E27FC236}">
                <a16:creationId xmlns:a16="http://schemas.microsoft.com/office/drawing/2014/main" id="{C71E98C6-9FA9-2753-9BE8-A515CFB0015E}"/>
              </a:ext>
            </a:extLst>
          </p:cNvPr>
          <p:cNvSpPr>
            <a:spLocks noGrp="1"/>
          </p:cNvSpPr>
          <p:nvPr>
            <p:ph type="sldNum" sz="quarter" idx="12"/>
          </p:nvPr>
        </p:nvSpPr>
        <p:spPr/>
        <p:txBody>
          <a:bodyPr/>
          <a:lstStyle/>
          <a:p>
            <a:fld id="{6BA907D1-9C08-47F3-B047-6197268ACA7D}" type="slidenum">
              <a:rPr lang="en-US" smtClean="0"/>
              <a:pPr/>
              <a:t>89</a:t>
            </a:fld>
            <a:endParaRPr lang="en-US"/>
          </a:p>
        </p:txBody>
      </p:sp>
      <p:pic>
        <p:nvPicPr>
          <p:cNvPr id="5" name="Picture 4" descr="A qr code with a black and white background&#10;&#10;Description automatically generated">
            <a:extLst>
              <a:ext uri="{FF2B5EF4-FFF2-40B4-BE49-F238E27FC236}">
                <a16:creationId xmlns:a16="http://schemas.microsoft.com/office/drawing/2014/main" id="{874341C7-1152-E1BD-EC5D-D8614401A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512" y="2676526"/>
            <a:ext cx="3438526" cy="3438526"/>
          </a:xfrm>
          <a:prstGeom prst="rect">
            <a:avLst/>
          </a:prstGeom>
        </p:spPr>
      </p:pic>
    </p:spTree>
    <p:extLst>
      <p:ext uri="{BB962C8B-B14F-4D97-AF65-F5344CB8AC3E}">
        <p14:creationId xmlns:p14="http://schemas.microsoft.com/office/powerpoint/2010/main" val="233796553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8C4F4AF-EC9A-6D4C-7DA5-9F0B682D6A4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79463015-ABDD-44E9-850F-7B4794200E02}"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9</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2" name="Flowchart: Document 1">
            <a:extLst>
              <a:ext uri="{FF2B5EF4-FFF2-40B4-BE49-F238E27FC236}">
                <a16:creationId xmlns:a16="http://schemas.microsoft.com/office/drawing/2014/main" id="{1A5A5585-43E2-B645-39F7-568D4A1FB046}"/>
              </a:ext>
            </a:extLst>
          </p:cNvPr>
          <p:cNvSpPr/>
          <p:nvPr/>
        </p:nvSpPr>
        <p:spPr>
          <a:xfrm>
            <a:off x="0" y="0"/>
            <a:ext cx="4271865" cy="2423231"/>
          </a:xfrm>
          <a:prstGeom prst="flowChartDocument">
            <a:avLst/>
          </a:prstGeom>
          <a:solidFill>
            <a:srgbClr val="3C7BA9"/>
          </a:solidFill>
          <a:ln>
            <a:solidFill>
              <a:srgbClr val="73A5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2625"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C7BC0477-AD18-564A-9C7B-57B1A16B11F3}"/>
              </a:ext>
            </a:extLst>
          </p:cNvPr>
          <p:cNvSpPr txBox="1"/>
          <p:nvPr/>
        </p:nvSpPr>
        <p:spPr>
          <a:xfrm>
            <a:off x="0" y="340968"/>
            <a:ext cx="3729221" cy="1323439"/>
          </a:xfrm>
          <a:prstGeom prst="rect">
            <a:avLst/>
          </a:prstGeom>
          <a:noFill/>
        </p:spPr>
        <p:txBody>
          <a:bodyPr wrap="square">
            <a:spAutoFit/>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Report Card Resources</a:t>
            </a:r>
            <a:endPar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a:hlinkClick r:id="rId3"/>
            <a:extLst>
              <a:ext uri="{FF2B5EF4-FFF2-40B4-BE49-F238E27FC236}">
                <a16:creationId xmlns:a16="http://schemas.microsoft.com/office/drawing/2014/main" id="{8E66ED04-6509-4758-A060-9A2D8B3F2822}"/>
              </a:ext>
            </a:extLst>
          </p:cNvPr>
          <p:cNvPicPr>
            <a:picLocks noChangeAspect="1"/>
          </p:cNvPicPr>
          <p:nvPr/>
        </p:nvPicPr>
        <p:blipFill>
          <a:blip r:embed="rId4"/>
          <a:stretch>
            <a:fillRect/>
          </a:stretch>
        </p:blipFill>
        <p:spPr>
          <a:xfrm>
            <a:off x="584477" y="2721113"/>
            <a:ext cx="13502640" cy="4688291"/>
          </a:xfrm>
          <a:prstGeom prst="rect">
            <a:avLst/>
          </a:prstGeom>
          <a:ln>
            <a:noFill/>
          </a:ln>
          <a:effectLst>
            <a:outerShdw blurRad="292100" dist="139700" dir="2700000" algn="tl" rotWithShape="0">
              <a:srgbClr val="333333">
                <a:alpha val="65000"/>
              </a:srgbClr>
            </a:outerShdw>
          </a:effectLst>
        </p:spPr>
      </p:pic>
      <p:sp>
        <p:nvSpPr>
          <p:cNvPr id="19" name="Rectangle: Rounded Corners 18">
            <a:extLst>
              <a:ext uri="{FF2B5EF4-FFF2-40B4-BE49-F238E27FC236}">
                <a16:creationId xmlns:a16="http://schemas.microsoft.com/office/drawing/2014/main" id="{0FE3D37B-E05B-1AD1-BDBF-DF207C74AA5E}"/>
              </a:ext>
            </a:extLst>
          </p:cNvPr>
          <p:cNvSpPr/>
          <p:nvPr/>
        </p:nvSpPr>
        <p:spPr>
          <a:xfrm>
            <a:off x="12009120" y="4632416"/>
            <a:ext cx="990600" cy="320584"/>
          </a:xfrm>
          <a:prstGeom prst="roundRect">
            <a:avLst/>
          </a:prstGeom>
          <a:noFill/>
          <a:ln w="76200">
            <a:solidFill>
              <a:srgbClr val="F20017"/>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2625"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DA903D8D-B10F-E3DC-A85B-9CF2036C8490}"/>
              </a:ext>
            </a:extLst>
          </p:cNvPr>
          <p:cNvSpPr txBox="1"/>
          <p:nvPr/>
        </p:nvSpPr>
        <p:spPr>
          <a:xfrm>
            <a:off x="6126480" y="888449"/>
            <a:ext cx="7960637" cy="646331"/>
          </a:xfrm>
          <a:prstGeom prst="rect">
            <a:avLst/>
          </a:prstGeom>
          <a:noFill/>
        </p:spPr>
        <p:txBody>
          <a:bodyPr wrap="square">
            <a:spAutoFit/>
          </a:bodyPr>
          <a:lstStyle/>
          <a:p>
            <a:r>
              <a:rPr lang="en-US" sz="3600">
                <a:latin typeface="Arial" panose="020B0604020202020204" pitchFamily="34" charset="0"/>
                <a:cs typeface="Arial" panose="020B0604020202020204" pitchFamily="34" charset="0"/>
                <a:hlinkClick r:id="rId3"/>
              </a:rPr>
              <a:t>http://reportcard.education.ohio.gov</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22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FF0CBBB-C5BE-21C3-E931-1893F4A3A7B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7E07FC32-243E-4052-A720-8226911D184B}"/>
              </a:ext>
            </a:extLst>
          </p:cNvPr>
          <p:cNvSpPr>
            <a:spLocks noGrp="1"/>
          </p:cNvSpPr>
          <p:nvPr>
            <p:ph type="title"/>
          </p:nvPr>
        </p:nvSpPr>
        <p:spPr>
          <a:xfrm>
            <a:off x="0" y="294195"/>
            <a:ext cx="14630400" cy="769441"/>
          </a:xfrm>
          <a:solidFill>
            <a:schemeClr val="accent1"/>
          </a:solidFill>
          <a:ln>
            <a:solidFill>
              <a:schemeClr val="accent1"/>
            </a:solidFill>
          </a:ln>
        </p:spPr>
        <p:txBody>
          <a:bodyPr/>
          <a:lstStyle/>
          <a:p>
            <a:r>
              <a:rPr lang="en-US">
                <a:solidFill>
                  <a:schemeClr val="bg1"/>
                </a:solidFill>
              </a:rPr>
              <a:t>Overview of 2022-2023 Report Cards</a:t>
            </a:r>
          </a:p>
        </p:txBody>
      </p:sp>
      <p:sp>
        <p:nvSpPr>
          <p:cNvPr id="4" name="Slide Number Placeholder 3">
            <a:extLst>
              <a:ext uri="{FF2B5EF4-FFF2-40B4-BE49-F238E27FC236}">
                <a16:creationId xmlns:a16="http://schemas.microsoft.com/office/drawing/2014/main" id="{486692EA-27E9-4688-ADCB-B0F6E2BC86CF}"/>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6BA907D1-9C08-47F3-B047-6197268ACA7D}"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90</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AB19642-5DDC-4A92-896D-F532F210F867}"/>
              </a:ext>
            </a:extLst>
          </p:cNvPr>
          <p:cNvSpPr txBox="1"/>
          <p:nvPr/>
        </p:nvSpPr>
        <p:spPr>
          <a:xfrm>
            <a:off x="214778" y="1249373"/>
            <a:ext cx="14200844" cy="6256199"/>
          </a:xfrm>
          <a:prstGeom prst="rect">
            <a:avLst/>
          </a:prstGeom>
          <a:noFill/>
        </p:spPr>
        <p:txBody>
          <a:bodyPr wrap="square" lIns="91440" tIns="45720" rIns="91440" bIns="45720" anchor="t">
            <a:noAutofit/>
          </a:bodyPr>
          <a:lstStyle/>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 </a:t>
            </a: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endParaRPr>
          </a:p>
          <a:p>
            <a:pPr marL="0" marR="0" lvl="0" indent="0" algn="l" defTabSz="548613"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Arial"/>
              <a:ea typeface="Yu Mincho"/>
              <a:cs typeface="Arial"/>
            </a:endParaRPr>
          </a:p>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chemeClr val="bg1">
                    <a:lumMod val="65000"/>
                  </a:schemeClr>
                </a:solidFill>
                <a:effectLst/>
                <a:uLnTx/>
                <a:uFillTx/>
                <a:latin typeface="Arial"/>
                <a:ea typeface="Yu Mincho"/>
                <a:cs typeface="Arial"/>
              </a:rPr>
              <a:t>Overall Rating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half-star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Five Rated Components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full-star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Achievement Component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Progress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Gap Closing Component </a:t>
            </a:r>
          </a:p>
          <a:p>
            <a:pPr marL="1440125" lvl="2" indent="-342900">
              <a:spcAft>
                <a:spcPts val="600"/>
              </a:spcAft>
              <a:buFont typeface="Wingdings" panose="05000000000000000000" pitchFamily="2" charset="2"/>
              <a:buChar char="Ø"/>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Early Literacy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Graduation Component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b="1">
                <a:ln w="0"/>
                <a:solidFill>
                  <a:srgbClr val="4F81BD"/>
                </a:solidFill>
                <a:effectLst>
                  <a:outerShdw blurRad="38100" dist="25400" dir="5400000" algn="ctr" rotWithShape="0">
                    <a:srgbClr val="6E747A">
                      <a:alpha val="43000"/>
                    </a:srgbClr>
                  </a:outerShdw>
                </a:effectLst>
                <a:latin typeface="Arial"/>
                <a:ea typeface="Yu Mincho"/>
                <a:cs typeface="Arial"/>
              </a:rPr>
              <a:t>College, Career, Workforce and Military Readiness Component </a:t>
            </a: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REPORT ONLY</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Additional</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 Report-Only Data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is found within many of the components</a:t>
            </a:r>
          </a:p>
        </p:txBody>
      </p:sp>
    </p:spTree>
    <p:extLst>
      <p:ext uri="{BB962C8B-B14F-4D97-AF65-F5344CB8AC3E}">
        <p14:creationId xmlns:p14="http://schemas.microsoft.com/office/powerpoint/2010/main" val="101010030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6BCF569-A4B6-2FAB-2F2C-81A5E0708F5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9DEF4A10-5144-48D6-8E54-3E6C2E6F2C87}"/>
              </a:ext>
            </a:extLst>
          </p:cNvPr>
          <p:cNvSpPr>
            <a:spLocks noGrp="1"/>
          </p:cNvSpPr>
          <p:nvPr>
            <p:ph type="title"/>
          </p:nvPr>
        </p:nvSpPr>
        <p:spPr>
          <a:xfrm>
            <a:off x="0" y="394096"/>
            <a:ext cx="14630400" cy="1231106"/>
          </a:xfrm>
          <a:solidFill>
            <a:schemeClr val="accent1"/>
          </a:solidFill>
          <a:ln>
            <a:solidFill>
              <a:schemeClr val="accent1"/>
            </a:solidFill>
          </a:ln>
        </p:spPr>
        <p:txBody>
          <a:bodyPr/>
          <a:lstStyle/>
          <a:p>
            <a:r>
              <a:rPr lang="en-US" sz="4000">
                <a:solidFill>
                  <a:schemeClr val="bg1"/>
                </a:solidFill>
              </a:rPr>
              <a:t>College, Career, Workforce and Military Readiness Component Summary</a:t>
            </a:r>
          </a:p>
        </p:txBody>
      </p:sp>
      <p:sp>
        <p:nvSpPr>
          <p:cNvPr id="3" name="Content Placeholder 2">
            <a:extLst>
              <a:ext uri="{FF2B5EF4-FFF2-40B4-BE49-F238E27FC236}">
                <a16:creationId xmlns:a16="http://schemas.microsoft.com/office/drawing/2014/main" id="{93E78C5F-FD73-4BEF-8381-B4B0D8AC76D3}"/>
              </a:ext>
            </a:extLst>
          </p:cNvPr>
          <p:cNvSpPr>
            <a:spLocks noGrp="1"/>
          </p:cNvSpPr>
          <p:nvPr>
            <p:ph idx="1"/>
          </p:nvPr>
        </p:nvSpPr>
        <p:spPr>
          <a:xfrm>
            <a:off x="731520" y="1970466"/>
            <a:ext cx="13167360" cy="5573333"/>
          </a:xfrm>
        </p:spPr>
        <p:txBody>
          <a:bodyPr/>
          <a:lstStyle/>
          <a:p>
            <a:r>
              <a:rPr lang="en-US" sz="3600"/>
              <a:t>Component used to be called Prepared for Success</a:t>
            </a:r>
          </a:p>
          <a:p>
            <a:r>
              <a:rPr lang="en-US" sz="3600"/>
              <a:t>Name changed as well as structure of calculation</a:t>
            </a:r>
          </a:p>
          <a:p>
            <a:pPr lvl="1"/>
            <a:r>
              <a:rPr lang="en-US" sz="3600"/>
              <a:t>Expanded list of elements (measures)​</a:t>
            </a:r>
          </a:p>
          <a:p>
            <a:pPr lvl="2"/>
            <a:r>
              <a:rPr lang="en-US" sz="3600"/>
              <a:t>Elements (Measures) are equal in the calculation​</a:t>
            </a:r>
          </a:p>
          <a:p>
            <a:r>
              <a:rPr lang="en-US" sz="3600"/>
              <a:t>Report-only data during transition years (2021-2022, 2022-2023, and 2023-2024)​</a:t>
            </a:r>
          </a:p>
          <a:p>
            <a:pPr lvl="1"/>
            <a:r>
              <a:rPr lang="en-US" sz="3600"/>
              <a:t>Component will be rated in 2024-2025</a:t>
            </a:r>
          </a:p>
        </p:txBody>
      </p:sp>
      <p:sp>
        <p:nvSpPr>
          <p:cNvPr id="4" name="Slide Number Placeholder 3">
            <a:extLst>
              <a:ext uri="{FF2B5EF4-FFF2-40B4-BE49-F238E27FC236}">
                <a16:creationId xmlns:a16="http://schemas.microsoft.com/office/drawing/2014/main" id="{E9280609-561B-42B1-9DFC-6B7F70A81B88}"/>
              </a:ext>
            </a:extLst>
          </p:cNvPr>
          <p:cNvSpPr>
            <a:spLocks noGrp="1"/>
          </p:cNvSpPr>
          <p:nvPr>
            <p:ph type="sldNum" sz="quarter" idx="12"/>
          </p:nvPr>
        </p:nvSpPr>
        <p:spPr/>
        <p:txBody>
          <a:bodyPr/>
          <a:lstStyle/>
          <a:p>
            <a:fld id="{6BA907D1-9C08-47F3-B047-6197268ACA7D}" type="slidenum">
              <a:rPr lang="en-US" smtClean="0"/>
              <a:pPr/>
              <a:t>91</a:t>
            </a:fld>
            <a:endParaRPr lang="en-US"/>
          </a:p>
        </p:txBody>
      </p:sp>
    </p:spTree>
    <p:extLst>
      <p:ext uri="{BB962C8B-B14F-4D97-AF65-F5344CB8AC3E}">
        <p14:creationId xmlns:p14="http://schemas.microsoft.com/office/powerpoint/2010/main" val="71114506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5EC10B9-46EB-4FE6-4CA7-3230FB55AE1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9DEF4A10-5144-48D6-8E54-3E6C2E6F2C87}"/>
              </a:ext>
            </a:extLst>
          </p:cNvPr>
          <p:cNvSpPr>
            <a:spLocks noGrp="1"/>
          </p:cNvSpPr>
          <p:nvPr>
            <p:ph type="title"/>
          </p:nvPr>
        </p:nvSpPr>
        <p:spPr>
          <a:xfrm>
            <a:off x="0" y="394096"/>
            <a:ext cx="14630400" cy="1231106"/>
          </a:xfrm>
          <a:solidFill>
            <a:schemeClr val="accent1"/>
          </a:solidFill>
          <a:ln>
            <a:solidFill>
              <a:schemeClr val="accent1"/>
            </a:solidFill>
          </a:ln>
        </p:spPr>
        <p:txBody>
          <a:bodyPr/>
          <a:lstStyle/>
          <a:p>
            <a:r>
              <a:rPr lang="en-US" sz="4000">
                <a:solidFill>
                  <a:schemeClr val="bg1"/>
                </a:solidFill>
              </a:rPr>
              <a:t>College, Career, Workforce and Military Readiness Component Summary</a:t>
            </a:r>
          </a:p>
        </p:txBody>
      </p:sp>
      <p:sp>
        <p:nvSpPr>
          <p:cNvPr id="4" name="Slide Number Placeholder 3">
            <a:extLst>
              <a:ext uri="{FF2B5EF4-FFF2-40B4-BE49-F238E27FC236}">
                <a16:creationId xmlns:a16="http://schemas.microsoft.com/office/drawing/2014/main" id="{E9280609-561B-42B1-9DFC-6B7F70A81B88}"/>
              </a:ext>
            </a:extLst>
          </p:cNvPr>
          <p:cNvSpPr>
            <a:spLocks noGrp="1"/>
          </p:cNvSpPr>
          <p:nvPr>
            <p:ph type="sldNum" sz="quarter" idx="12"/>
          </p:nvPr>
        </p:nvSpPr>
        <p:spPr/>
        <p:txBody>
          <a:bodyPr/>
          <a:lstStyle/>
          <a:p>
            <a:fld id="{6BA907D1-9C08-47F3-B047-6197268ACA7D}" type="slidenum">
              <a:rPr lang="en-US" smtClean="0"/>
              <a:pPr/>
              <a:t>92</a:t>
            </a:fld>
            <a:endParaRPr lang="en-US"/>
          </a:p>
        </p:txBody>
      </p:sp>
      <p:pic>
        <p:nvPicPr>
          <p:cNvPr id="6" name="Picture 5">
            <a:extLst>
              <a:ext uri="{FF2B5EF4-FFF2-40B4-BE49-F238E27FC236}">
                <a16:creationId xmlns:a16="http://schemas.microsoft.com/office/drawing/2014/main" id="{3BFFD632-4290-B6AF-4F41-CF7007384462}"/>
              </a:ext>
            </a:extLst>
          </p:cNvPr>
          <p:cNvPicPr>
            <a:picLocks noChangeAspect="1"/>
          </p:cNvPicPr>
          <p:nvPr/>
        </p:nvPicPr>
        <p:blipFill rotWithShape="1">
          <a:blip r:embed="rId2"/>
          <a:srcRect b="11525"/>
          <a:stretch/>
        </p:blipFill>
        <p:spPr>
          <a:xfrm>
            <a:off x="3321177" y="1834165"/>
            <a:ext cx="7988046" cy="5346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432373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4BB3D87-6316-2DCA-2D39-860683F195C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9DEF4A10-5144-48D6-8E54-3E6C2E6F2C87}"/>
              </a:ext>
            </a:extLst>
          </p:cNvPr>
          <p:cNvSpPr>
            <a:spLocks noGrp="1"/>
          </p:cNvSpPr>
          <p:nvPr>
            <p:ph type="title"/>
          </p:nvPr>
        </p:nvSpPr>
        <p:spPr>
          <a:xfrm>
            <a:off x="0" y="394096"/>
            <a:ext cx="14630400" cy="1231106"/>
          </a:xfrm>
          <a:solidFill>
            <a:schemeClr val="accent1"/>
          </a:solidFill>
          <a:ln>
            <a:solidFill>
              <a:schemeClr val="accent1"/>
            </a:solidFill>
          </a:ln>
        </p:spPr>
        <p:txBody>
          <a:bodyPr/>
          <a:lstStyle/>
          <a:p>
            <a:r>
              <a:rPr lang="en-US" sz="4000">
                <a:solidFill>
                  <a:schemeClr val="bg1"/>
                </a:solidFill>
              </a:rPr>
              <a:t>College, Career, Workforce and Military Readiness Calculation</a:t>
            </a:r>
          </a:p>
        </p:txBody>
      </p:sp>
      <p:sp>
        <p:nvSpPr>
          <p:cNvPr id="4" name="Slide Number Placeholder 3">
            <a:extLst>
              <a:ext uri="{FF2B5EF4-FFF2-40B4-BE49-F238E27FC236}">
                <a16:creationId xmlns:a16="http://schemas.microsoft.com/office/drawing/2014/main" id="{E9280609-561B-42B1-9DFC-6B7F70A81B88}"/>
              </a:ext>
            </a:extLst>
          </p:cNvPr>
          <p:cNvSpPr>
            <a:spLocks noGrp="1"/>
          </p:cNvSpPr>
          <p:nvPr>
            <p:ph type="sldNum" sz="quarter" idx="12"/>
          </p:nvPr>
        </p:nvSpPr>
        <p:spPr/>
        <p:txBody>
          <a:bodyPr/>
          <a:lstStyle/>
          <a:p>
            <a:fld id="{6BA907D1-9C08-47F3-B047-6197268ACA7D}" type="slidenum">
              <a:rPr lang="en-US" smtClean="0"/>
              <a:pPr/>
              <a:t>93</a:t>
            </a:fld>
            <a:endParaRPr lang="en-US"/>
          </a:p>
        </p:txBody>
      </p:sp>
      <p:graphicFrame>
        <p:nvGraphicFramePr>
          <p:cNvPr id="5" name="Content Placeholder 4">
            <a:extLst>
              <a:ext uri="{FF2B5EF4-FFF2-40B4-BE49-F238E27FC236}">
                <a16:creationId xmlns:a16="http://schemas.microsoft.com/office/drawing/2014/main" id="{24D00D8D-AE97-9348-D609-B02953DC5949}"/>
              </a:ext>
            </a:extLst>
          </p:cNvPr>
          <p:cNvGraphicFramePr>
            <a:graphicFrameLocks/>
          </p:cNvGraphicFramePr>
          <p:nvPr>
            <p:extLst>
              <p:ext uri="{D42A27DB-BD31-4B8C-83A1-F6EECF244321}">
                <p14:modId xmlns:p14="http://schemas.microsoft.com/office/powerpoint/2010/main" val="790884969"/>
              </p:ext>
            </p:extLst>
          </p:nvPr>
        </p:nvGraphicFramePr>
        <p:xfrm>
          <a:off x="1036638" y="1983158"/>
          <a:ext cx="12280900" cy="551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vision Sign 5">
            <a:extLst>
              <a:ext uri="{FF2B5EF4-FFF2-40B4-BE49-F238E27FC236}">
                <a16:creationId xmlns:a16="http://schemas.microsoft.com/office/drawing/2014/main" id="{6AF269C3-AC72-96E4-D794-3118260D16AC}"/>
              </a:ext>
            </a:extLst>
          </p:cNvPr>
          <p:cNvSpPr/>
          <p:nvPr/>
        </p:nvSpPr>
        <p:spPr>
          <a:xfrm>
            <a:off x="3462391" y="4144744"/>
            <a:ext cx="1047964" cy="595901"/>
          </a:xfrm>
          <a:prstGeom prst="mathDivide">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quals 6">
            <a:extLst>
              <a:ext uri="{FF2B5EF4-FFF2-40B4-BE49-F238E27FC236}">
                <a16:creationId xmlns:a16="http://schemas.microsoft.com/office/drawing/2014/main" id="{8D6D3964-751E-BB45-2C02-DA8DFA064118}"/>
              </a:ext>
            </a:extLst>
          </p:cNvPr>
          <p:cNvSpPr/>
          <p:nvPr/>
        </p:nvSpPr>
        <p:spPr>
          <a:xfrm>
            <a:off x="7084621" y="4149002"/>
            <a:ext cx="832207" cy="595901"/>
          </a:xfrm>
          <a:prstGeom prst="mathEqual">
            <a:avLst/>
          </a:prstGeom>
          <a:solidFill>
            <a:srgbClr val="3C7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223872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045574D-B058-32EF-4D50-F2DFA7DCD4B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9DEF4A10-5144-48D6-8E54-3E6C2E6F2C87}"/>
              </a:ext>
            </a:extLst>
          </p:cNvPr>
          <p:cNvSpPr>
            <a:spLocks noGrp="1"/>
          </p:cNvSpPr>
          <p:nvPr>
            <p:ph type="title"/>
          </p:nvPr>
        </p:nvSpPr>
        <p:spPr>
          <a:xfrm>
            <a:off x="0" y="157189"/>
            <a:ext cx="14630400" cy="1231106"/>
          </a:xfrm>
          <a:solidFill>
            <a:schemeClr val="accent1"/>
          </a:solidFill>
          <a:ln>
            <a:solidFill>
              <a:schemeClr val="accent1"/>
            </a:solidFill>
          </a:ln>
        </p:spPr>
        <p:txBody>
          <a:bodyPr/>
          <a:lstStyle/>
          <a:p>
            <a:r>
              <a:rPr lang="en-US" sz="4000">
                <a:solidFill>
                  <a:schemeClr val="bg1"/>
                </a:solidFill>
              </a:rPr>
              <a:t>College, Career, Workforce and Military Readiness Calculation</a:t>
            </a:r>
          </a:p>
        </p:txBody>
      </p:sp>
      <p:sp>
        <p:nvSpPr>
          <p:cNvPr id="4" name="Slide Number Placeholder 3">
            <a:extLst>
              <a:ext uri="{FF2B5EF4-FFF2-40B4-BE49-F238E27FC236}">
                <a16:creationId xmlns:a16="http://schemas.microsoft.com/office/drawing/2014/main" id="{E9280609-561B-42B1-9DFC-6B7F70A81B88}"/>
              </a:ext>
            </a:extLst>
          </p:cNvPr>
          <p:cNvSpPr>
            <a:spLocks noGrp="1"/>
          </p:cNvSpPr>
          <p:nvPr>
            <p:ph type="sldNum" sz="quarter" idx="12"/>
          </p:nvPr>
        </p:nvSpPr>
        <p:spPr/>
        <p:txBody>
          <a:bodyPr/>
          <a:lstStyle/>
          <a:p>
            <a:fld id="{6BA907D1-9C08-47F3-B047-6197268ACA7D}" type="slidenum">
              <a:rPr lang="en-US" smtClean="0"/>
              <a:pPr/>
              <a:t>94</a:t>
            </a:fld>
            <a:endParaRPr lang="en-US"/>
          </a:p>
        </p:txBody>
      </p:sp>
      <p:pic>
        <p:nvPicPr>
          <p:cNvPr id="7" name="Picture 6">
            <a:extLst>
              <a:ext uri="{FF2B5EF4-FFF2-40B4-BE49-F238E27FC236}">
                <a16:creationId xmlns:a16="http://schemas.microsoft.com/office/drawing/2014/main" id="{BE464476-2D39-C813-39CE-BBC789A56A7B}"/>
              </a:ext>
            </a:extLst>
          </p:cNvPr>
          <p:cNvPicPr>
            <a:picLocks noChangeAspect="1"/>
          </p:cNvPicPr>
          <p:nvPr/>
        </p:nvPicPr>
        <p:blipFill>
          <a:blip r:embed="rId2"/>
          <a:stretch>
            <a:fillRect/>
          </a:stretch>
        </p:blipFill>
        <p:spPr>
          <a:xfrm>
            <a:off x="1746779" y="1388295"/>
            <a:ext cx="11136841" cy="6053719"/>
          </a:xfrm>
          <a:prstGeom prst="rect">
            <a:avLst/>
          </a:prstGeom>
        </p:spPr>
      </p:pic>
    </p:spTree>
    <p:extLst>
      <p:ext uri="{BB962C8B-B14F-4D97-AF65-F5344CB8AC3E}">
        <p14:creationId xmlns:p14="http://schemas.microsoft.com/office/powerpoint/2010/main" val="246642072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1DD5386-2516-1CA4-E306-2BA933DC080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660B7E7-511B-FF9D-5BB3-8D8DCD71D289}"/>
              </a:ext>
            </a:extLst>
          </p:cNvPr>
          <p:cNvSpPr>
            <a:spLocks noGrp="1"/>
          </p:cNvSpPr>
          <p:nvPr>
            <p:ph type="title"/>
          </p:nvPr>
        </p:nvSpPr>
        <p:spPr>
          <a:xfrm>
            <a:off x="731520" y="548643"/>
            <a:ext cx="13167360" cy="2308324"/>
          </a:xfrm>
        </p:spPr>
        <p:txBody>
          <a:bodyPr/>
          <a:lstStyle/>
          <a:p>
            <a:r>
              <a:rPr lang="en-US"/>
              <a:t>Padlet Questions:</a:t>
            </a:r>
            <a:br>
              <a:rPr lang="en-US"/>
            </a:br>
            <a:r>
              <a:rPr lang="en-US"/>
              <a:t>CCWMR Component</a:t>
            </a:r>
            <a:br>
              <a:rPr lang="en-US"/>
            </a:br>
            <a:endParaRPr lang="en-US"/>
          </a:p>
        </p:txBody>
      </p:sp>
      <p:sp>
        <p:nvSpPr>
          <p:cNvPr id="4" name="Slide Number Placeholder 3">
            <a:extLst>
              <a:ext uri="{FF2B5EF4-FFF2-40B4-BE49-F238E27FC236}">
                <a16:creationId xmlns:a16="http://schemas.microsoft.com/office/drawing/2014/main" id="{C71E98C6-9FA9-2753-9BE8-A515CFB0015E}"/>
              </a:ext>
            </a:extLst>
          </p:cNvPr>
          <p:cNvSpPr>
            <a:spLocks noGrp="1"/>
          </p:cNvSpPr>
          <p:nvPr>
            <p:ph type="sldNum" sz="quarter" idx="12"/>
          </p:nvPr>
        </p:nvSpPr>
        <p:spPr/>
        <p:txBody>
          <a:bodyPr/>
          <a:lstStyle/>
          <a:p>
            <a:fld id="{6BA907D1-9C08-47F3-B047-6197268ACA7D}" type="slidenum">
              <a:rPr lang="en-US" smtClean="0"/>
              <a:pPr/>
              <a:t>95</a:t>
            </a:fld>
            <a:endParaRPr lang="en-US"/>
          </a:p>
        </p:txBody>
      </p:sp>
      <p:pic>
        <p:nvPicPr>
          <p:cNvPr id="5" name="Picture 4" descr="A qr code with a black and white background&#10;&#10;Description automatically generated">
            <a:extLst>
              <a:ext uri="{FF2B5EF4-FFF2-40B4-BE49-F238E27FC236}">
                <a16:creationId xmlns:a16="http://schemas.microsoft.com/office/drawing/2014/main" id="{874341C7-1152-E1BD-EC5D-D8614401A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512" y="2676526"/>
            <a:ext cx="3438526" cy="3438526"/>
          </a:xfrm>
          <a:prstGeom prst="rect">
            <a:avLst/>
          </a:prstGeom>
        </p:spPr>
      </p:pic>
    </p:spTree>
    <p:extLst>
      <p:ext uri="{BB962C8B-B14F-4D97-AF65-F5344CB8AC3E}">
        <p14:creationId xmlns:p14="http://schemas.microsoft.com/office/powerpoint/2010/main" val="15288779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325B9BF-FCED-F477-66E7-E1EAA74DA22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7E07FC32-243E-4052-A720-8226911D184B}"/>
              </a:ext>
            </a:extLst>
          </p:cNvPr>
          <p:cNvSpPr>
            <a:spLocks noGrp="1"/>
          </p:cNvSpPr>
          <p:nvPr>
            <p:ph type="title"/>
          </p:nvPr>
        </p:nvSpPr>
        <p:spPr>
          <a:xfrm>
            <a:off x="0" y="294195"/>
            <a:ext cx="14630400" cy="769441"/>
          </a:xfrm>
          <a:solidFill>
            <a:schemeClr val="accent1"/>
          </a:solidFill>
          <a:ln>
            <a:solidFill>
              <a:schemeClr val="accent1"/>
            </a:solidFill>
          </a:ln>
        </p:spPr>
        <p:txBody>
          <a:bodyPr/>
          <a:lstStyle/>
          <a:p>
            <a:r>
              <a:rPr lang="en-US">
                <a:solidFill>
                  <a:schemeClr val="bg1"/>
                </a:solidFill>
              </a:rPr>
              <a:t>Overview of 2022-2023 Report Cards</a:t>
            </a:r>
          </a:p>
        </p:txBody>
      </p:sp>
      <p:sp>
        <p:nvSpPr>
          <p:cNvPr id="4" name="Slide Number Placeholder 3">
            <a:extLst>
              <a:ext uri="{FF2B5EF4-FFF2-40B4-BE49-F238E27FC236}">
                <a16:creationId xmlns:a16="http://schemas.microsoft.com/office/drawing/2014/main" id="{486692EA-27E9-4688-ADCB-B0F6E2BC86CF}"/>
              </a:ext>
            </a:extLst>
          </p:cNvPr>
          <p:cNvSpPr>
            <a:spLocks noGrp="1"/>
          </p:cNvSpPr>
          <p:nvPr>
            <p:ph type="sldNum" sz="quarter" idx="12"/>
          </p:nvPr>
        </p:nvSpPr>
        <p:spPr/>
        <p:txBody>
          <a:bodyPr/>
          <a:lstStyle/>
          <a:p>
            <a:pPr marL="0" marR="0" lvl="0" indent="0" algn="l" defTabSz="548613" rtl="0" eaLnBrk="1" fontAlgn="auto" latinLnBrk="0" hangingPunct="1">
              <a:lnSpc>
                <a:spcPct val="100000"/>
              </a:lnSpc>
              <a:spcBef>
                <a:spcPts val="0"/>
              </a:spcBef>
              <a:spcAft>
                <a:spcPts val="0"/>
              </a:spcAft>
              <a:buClrTx/>
              <a:buSzTx/>
              <a:buFontTx/>
              <a:buNone/>
              <a:tabLst/>
              <a:defRPr/>
            </a:pPr>
            <a:fld id="{6BA907D1-9C08-47F3-B047-6197268ACA7D}" type="slidenum">
              <a:rPr kumimoji="0" lang="en-US" sz="24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l" defTabSz="548613" rtl="0" eaLnBrk="1" fontAlgn="auto" latinLnBrk="0" hangingPunct="1">
                <a:lnSpc>
                  <a:spcPct val="100000"/>
                </a:lnSpc>
                <a:spcBef>
                  <a:spcPts val="0"/>
                </a:spcBef>
                <a:spcAft>
                  <a:spcPts val="0"/>
                </a:spcAft>
                <a:buClrTx/>
                <a:buSzTx/>
                <a:buFontTx/>
                <a:buNone/>
                <a:tabLst/>
                <a:defRPr/>
              </a:pPr>
              <a:t>96</a:t>
            </a:fld>
            <a:endParaRPr kumimoji="0" lang="en-US" sz="24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AB19642-5DDC-4A92-896D-F532F210F867}"/>
              </a:ext>
            </a:extLst>
          </p:cNvPr>
          <p:cNvSpPr txBox="1"/>
          <p:nvPr/>
        </p:nvSpPr>
        <p:spPr>
          <a:xfrm>
            <a:off x="214778" y="1249373"/>
            <a:ext cx="14200844" cy="6256199"/>
          </a:xfrm>
          <a:prstGeom prst="rect">
            <a:avLst/>
          </a:prstGeom>
          <a:noFill/>
        </p:spPr>
        <p:txBody>
          <a:bodyPr wrap="square" lIns="91440" tIns="45720" rIns="91440" bIns="45720" anchor="t">
            <a:noAutofit/>
          </a:bodyPr>
          <a:lstStyle/>
          <a:p>
            <a:pPr marL="0" marR="0" lvl="0" indent="0" algn="l" defTabSz="548613"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 </a:t>
            </a: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endParaRPr>
          </a:p>
          <a:p>
            <a:pPr marL="0" marR="0" lvl="0" indent="0" algn="l" defTabSz="548613"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Arial"/>
              <a:ea typeface="Yu Mincho"/>
              <a:cs typeface="Arial"/>
            </a:endParaRPr>
          </a:p>
          <a:p>
            <a:pPr marL="0" marR="0" lvl="0" indent="0" algn="l" defTabSz="548613" rtl="0" eaLnBrk="1" fontAlgn="auto" latinLnBrk="0" hangingPunct="1">
              <a:lnSpc>
                <a:spcPct val="100000"/>
              </a:lnSpc>
              <a:spcBef>
                <a:spcPts val="0"/>
              </a:spcBef>
              <a:spcAft>
                <a:spcPts val="600"/>
              </a:spcAft>
              <a:buClrTx/>
              <a:buSzTx/>
              <a:buFontTx/>
              <a:buNone/>
              <a:tabLst/>
              <a:defRPr/>
            </a:pPr>
            <a:r>
              <a:rPr lang="en-US" sz="2800" b="1">
                <a:ln w="0"/>
                <a:solidFill>
                  <a:srgbClr val="4F81BD"/>
                </a:solidFill>
                <a:effectLst>
                  <a:outerShdw blurRad="38100" dist="25400" dir="5400000" algn="ctr" rotWithShape="0">
                    <a:srgbClr val="6E747A">
                      <a:alpha val="43000"/>
                    </a:srgbClr>
                  </a:outerShdw>
                </a:effectLst>
                <a:latin typeface="Arial"/>
                <a:ea typeface="Yu Mincho"/>
                <a:cs typeface="Arial"/>
              </a:rPr>
              <a:t>Overall Rating </a:t>
            </a:r>
            <a:r>
              <a:rPr kumimoji="0" lang="en-US" sz="2400" b="0" i="0" u="none" strike="noStrike" kern="1200" cap="none" spc="0" normalizeH="0" baseline="0" noProof="0">
                <a:ln>
                  <a:noFill/>
                </a:ln>
                <a:solidFill>
                  <a:prstClr val="black"/>
                </a:solidFill>
                <a:effectLst/>
                <a:uLnTx/>
                <a:uFillTx/>
                <a:latin typeface="Arial"/>
                <a:ea typeface="Yu Mincho"/>
                <a:cs typeface="Arial"/>
              </a:rPr>
              <a:t>–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half-star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Five Rated Components </a:t>
            </a:r>
            <a:r>
              <a:rPr kumimoji="0" lang="en-US" sz="2400" b="0" i="0" u="none" strike="noStrike" kern="1200" cap="none" spc="0" normalizeH="0" baseline="0" noProof="0">
                <a:ln>
                  <a:noFill/>
                </a:ln>
                <a:solidFill>
                  <a:schemeClr val="bg1">
                    <a:lumMod val="65000"/>
                  </a:schemeClr>
                </a:solidFill>
                <a:effectLst/>
                <a:uLnTx/>
                <a:uFillTx/>
                <a:latin typeface="Arial"/>
                <a:ea typeface="Yu Mincho"/>
                <a:cs typeface="Arial"/>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Rated on a 1 through 5-star scale in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full-star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increments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Achievement Component </a:t>
            </a:r>
          </a:p>
          <a:p>
            <a:pPr marL="1440125" lvl="2" indent="-342900">
              <a:spcAft>
                <a:spcPts val="600"/>
              </a:spcAft>
              <a:buFont typeface="Wingdings" panose="05000000000000000000" pitchFamily="2" charset="2"/>
              <a:buChar char="Ø"/>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Progress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Gap Closing Component </a:t>
            </a:r>
          </a:p>
          <a:p>
            <a:pPr marL="1440125" lvl="2" indent="-342900">
              <a:spcAft>
                <a:spcPts val="600"/>
              </a:spcAft>
              <a:buFont typeface="Wingdings" panose="05000000000000000000" pitchFamily="2" charset="2"/>
              <a:buChar char="Ø"/>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Early Literacy Component  </a:t>
            </a:r>
          </a:p>
          <a:p>
            <a:pPr marL="1440125" marR="0" lvl="2" indent="-342900" fontAlgn="auto">
              <a:lnSpc>
                <a:spcPct val="100000"/>
              </a:lnSpc>
              <a:spcBef>
                <a:spcPts val="0"/>
              </a:spcBef>
              <a:spcAft>
                <a:spcPts val="600"/>
              </a:spcAft>
              <a:buClrTx/>
              <a:buSzTx/>
              <a:buFont typeface="Wingdings" panose="05000000000000000000" pitchFamily="2" charset="2"/>
              <a:buChar char="Ø"/>
              <a:tabLst/>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Graduation Component </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a:solidFill>
                  <a:schemeClr val="bg1">
                    <a:lumMod val="65000"/>
                  </a:schemeClr>
                </a:solidFill>
                <a:latin typeface="Arial" panose="020B0604020202020204" pitchFamily="34" charset="0"/>
                <a:ea typeface="Yu Mincho" panose="02020400000000000000" pitchFamily="18" charset="-128"/>
                <a:cs typeface="Arial" panose="020B0604020202020204" pitchFamily="34" charset="0"/>
              </a:rPr>
              <a:t>College, Career, Workforce and Military Readiness Component </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REPORT ONLY</a:t>
            </a:r>
          </a:p>
          <a:p>
            <a:pPr marL="891513" marR="0" lvl="1" indent="-342900" algn="l" defTabSz="54861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Additional</a:t>
            </a:r>
            <a:r>
              <a:rPr kumimoji="0" lang="en-US" sz="2400" b="1"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 Report-Only Data </a:t>
            </a:r>
            <a:r>
              <a:rPr kumimoji="0" lang="en-US" sz="2400" b="0" i="0" u="none" strike="noStrike" kern="1200" cap="none" spc="0" normalizeH="0" baseline="0" noProof="0">
                <a:ln>
                  <a:noFill/>
                </a:ln>
                <a:solidFill>
                  <a:schemeClr val="bg1">
                    <a:lumMod val="65000"/>
                  </a:schemeClr>
                </a:solidFill>
                <a:effectLst/>
                <a:uLnTx/>
                <a:uFillTx/>
                <a:latin typeface="Arial" panose="020B0604020202020204" pitchFamily="34" charset="0"/>
                <a:ea typeface="Yu Mincho" panose="02020400000000000000" pitchFamily="18" charset="-128"/>
                <a:cs typeface="Arial" panose="020B0604020202020204" pitchFamily="34" charset="0"/>
              </a:rPr>
              <a:t>is found within many of the components</a:t>
            </a:r>
          </a:p>
        </p:txBody>
      </p:sp>
    </p:spTree>
    <p:extLst>
      <p:ext uri="{BB962C8B-B14F-4D97-AF65-F5344CB8AC3E}">
        <p14:creationId xmlns:p14="http://schemas.microsoft.com/office/powerpoint/2010/main" val="191749561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05C2F58-F15C-B24C-5281-03D191C8321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96D26543-68BA-6863-E45E-712F6A7B1858}"/>
              </a:ext>
            </a:extLst>
          </p:cNvPr>
          <p:cNvSpPr>
            <a:spLocks noGrp="1"/>
          </p:cNvSpPr>
          <p:nvPr>
            <p:ph type="sldNum" sz="quarter" idx="12"/>
          </p:nvPr>
        </p:nvSpPr>
        <p:spPr/>
        <p:txBody>
          <a:bodyPr/>
          <a:lstStyle/>
          <a:p>
            <a:fld id="{6BA907D1-9C08-47F3-B047-6197268ACA7D}" type="slidenum">
              <a:rPr lang="en-US" smtClean="0"/>
              <a:pPr/>
              <a:t>97</a:t>
            </a:fld>
            <a:endParaRPr lang="en-US"/>
          </a:p>
        </p:txBody>
      </p:sp>
      <p:pic>
        <p:nvPicPr>
          <p:cNvPr id="5" name="Picture 4">
            <a:extLst>
              <a:ext uri="{FF2B5EF4-FFF2-40B4-BE49-F238E27FC236}">
                <a16:creationId xmlns:a16="http://schemas.microsoft.com/office/drawing/2014/main" id="{3AA37CD8-A0E4-D966-F92C-4879661C2314}"/>
              </a:ext>
            </a:extLst>
          </p:cNvPr>
          <p:cNvPicPr>
            <a:picLocks noChangeAspect="1"/>
          </p:cNvPicPr>
          <p:nvPr/>
        </p:nvPicPr>
        <p:blipFill>
          <a:blip r:embed="rId2"/>
          <a:stretch>
            <a:fillRect/>
          </a:stretch>
        </p:blipFill>
        <p:spPr>
          <a:xfrm>
            <a:off x="196135" y="327115"/>
            <a:ext cx="14238130" cy="7380171"/>
          </a:xfrm>
          <a:prstGeom prst="rect">
            <a:avLst/>
          </a:prstGeom>
        </p:spPr>
      </p:pic>
    </p:spTree>
    <p:extLst>
      <p:ext uri="{BB962C8B-B14F-4D97-AF65-F5344CB8AC3E}">
        <p14:creationId xmlns:p14="http://schemas.microsoft.com/office/powerpoint/2010/main" val="233018587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83F01E6-83C5-1CF8-A868-8F33E96F149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1E7F76B2-1555-43B1-A56B-85089C7C4A2F}"/>
              </a:ext>
            </a:extLst>
          </p:cNvPr>
          <p:cNvSpPr>
            <a:spLocks noGrp="1"/>
          </p:cNvSpPr>
          <p:nvPr>
            <p:ph type="title"/>
          </p:nvPr>
        </p:nvSpPr>
        <p:spPr>
          <a:xfrm>
            <a:off x="0" y="438713"/>
            <a:ext cx="14592300" cy="769441"/>
          </a:xfrm>
          <a:solidFill>
            <a:schemeClr val="accent1"/>
          </a:solidFill>
          <a:ln>
            <a:solidFill>
              <a:schemeClr val="accent1"/>
            </a:solidFill>
          </a:ln>
        </p:spPr>
        <p:txBody>
          <a:bodyPr/>
          <a:lstStyle/>
          <a:p>
            <a:r>
              <a:rPr lang="en-US">
                <a:solidFill>
                  <a:schemeClr val="bg1"/>
                </a:solidFill>
              </a:rPr>
              <a:t>Overall Ratings</a:t>
            </a:r>
          </a:p>
        </p:txBody>
      </p:sp>
      <p:sp>
        <p:nvSpPr>
          <p:cNvPr id="4" name="Slide Number Placeholder 3">
            <a:extLst>
              <a:ext uri="{FF2B5EF4-FFF2-40B4-BE49-F238E27FC236}">
                <a16:creationId xmlns:a16="http://schemas.microsoft.com/office/drawing/2014/main" id="{9846D317-31B5-409A-A9A5-448493E0A5FB}"/>
              </a:ext>
            </a:extLst>
          </p:cNvPr>
          <p:cNvSpPr>
            <a:spLocks noGrp="1"/>
          </p:cNvSpPr>
          <p:nvPr>
            <p:ph type="sldNum" sz="quarter" idx="12"/>
          </p:nvPr>
        </p:nvSpPr>
        <p:spPr/>
        <p:txBody>
          <a:bodyPr/>
          <a:lstStyle/>
          <a:p>
            <a:fld id="{79463015-ABDD-44E9-850F-7B4794200E02}" type="slidenum">
              <a:rPr lang="en-US" smtClean="0"/>
              <a:pPr/>
              <a:t>98</a:t>
            </a:fld>
            <a:endParaRPr lang="en-US"/>
          </a:p>
        </p:txBody>
      </p:sp>
      <p:sp>
        <p:nvSpPr>
          <p:cNvPr id="9" name="Content Placeholder 2">
            <a:extLst>
              <a:ext uri="{FF2B5EF4-FFF2-40B4-BE49-F238E27FC236}">
                <a16:creationId xmlns:a16="http://schemas.microsoft.com/office/drawing/2014/main" id="{33F8E655-AF63-44A3-A657-9EC2D37B6651}"/>
              </a:ext>
            </a:extLst>
          </p:cNvPr>
          <p:cNvSpPr txBox="1">
            <a:spLocks/>
          </p:cNvSpPr>
          <p:nvPr/>
        </p:nvSpPr>
        <p:spPr>
          <a:xfrm>
            <a:off x="7673737" y="1897627"/>
            <a:ext cx="6402403" cy="795157"/>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a:solidFill>
                  <a:schemeClr val="bg1"/>
                </a:solidFill>
              </a:rPr>
              <a:t>Overview of Components</a:t>
            </a:r>
          </a:p>
        </p:txBody>
      </p:sp>
      <p:sp>
        <p:nvSpPr>
          <p:cNvPr id="10" name="Content Placeholder 2">
            <a:extLst>
              <a:ext uri="{FF2B5EF4-FFF2-40B4-BE49-F238E27FC236}">
                <a16:creationId xmlns:a16="http://schemas.microsoft.com/office/drawing/2014/main" id="{607935E3-0FA0-497F-ABB1-6A2506C75212}"/>
              </a:ext>
            </a:extLst>
          </p:cNvPr>
          <p:cNvSpPr txBox="1">
            <a:spLocks/>
          </p:cNvSpPr>
          <p:nvPr/>
        </p:nvSpPr>
        <p:spPr>
          <a:xfrm>
            <a:off x="7673738" y="3548235"/>
            <a:ext cx="6402403" cy="843503"/>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a:solidFill>
                  <a:schemeClr val="bg1"/>
                </a:solidFill>
              </a:rPr>
              <a:t>Overview of Overall Rating</a:t>
            </a:r>
          </a:p>
        </p:txBody>
      </p:sp>
      <p:sp>
        <p:nvSpPr>
          <p:cNvPr id="11" name="Content Placeholder 2">
            <a:extLst>
              <a:ext uri="{FF2B5EF4-FFF2-40B4-BE49-F238E27FC236}">
                <a16:creationId xmlns:a16="http://schemas.microsoft.com/office/drawing/2014/main" id="{B362CCFF-3EB1-44DA-979B-F6D5D8695294}"/>
              </a:ext>
            </a:extLst>
          </p:cNvPr>
          <p:cNvSpPr txBox="1">
            <a:spLocks/>
          </p:cNvSpPr>
          <p:nvPr/>
        </p:nvSpPr>
        <p:spPr>
          <a:xfrm>
            <a:off x="7673735" y="5189033"/>
            <a:ext cx="3931919"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a:solidFill>
                  <a:schemeClr val="bg1"/>
                </a:solidFill>
              </a:rPr>
              <a:t>Project Timeline</a:t>
            </a:r>
          </a:p>
        </p:txBody>
      </p:sp>
      <p:sp>
        <p:nvSpPr>
          <p:cNvPr id="12" name="Content Placeholder 2">
            <a:extLst>
              <a:ext uri="{FF2B5EF4-FFF2-40B4-BE49-F238E27FC236}">
                <a16:creationId xmlns:a16="http://schemas.microsoft.com/office/drawing/2014/main" id="{415C0E33-9CDC-4596-B318-403D0FE63017}"/>
              </a:ext>
            </a:extLst>
          </p:cNvPr>
          <p:cNvSpPr txBox="1">
            <a:spLocks/>
          </p:cNvSpPr>
          <p:nvPr/>
        </p:nvSpPr>
        <p:spPr>
          <a:xfrm>
            <a:off x="7673736" y="6585718"/>
            <a:ext cx="5610464"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a:solidFill>
                  <a:schemeClr val="bg1"/>
                </a:solidFill>
              </a:rPr>
              <a:t>Stakeholder Engagement</a:t>
            </a:r>
          </a:p>
        </p:txBody>
      </p:sp>
      <p:sp>
        <p:nvSpPr>
          <p:cNvPr id="14" name="Content Placeholder 2">
            <a:extLst>
              <a:ext uri="{FF2B5EF4-FFF2-40B4-BE49-F238E27FC236}">
                <a16:creationId xmlns:a16="http://schemas.microsoft.com/office/drawing/2014/main" id="{C4EF782D-87BB-4D91-B37D-06D64D9A9195}"/>
              </a:ext>
            </a:extLst>
          </p:cNvPr>
          <p:cNvSpPr txBox="1">
            <a:spLocks/>
          </p:cNvSpPr>
          <p:nvPr/>
        </p:nvSpPr>
        <p:spPr>
          <a:xfrm>
            <a:off x="707457" y="1529542"/>
            <a:ext cx="13311738" cy="5379894"/>
          </a:xfrm>
          <a:prstGeom prst="rect">
            <a:avLst/>
          </a:prstGeom>
        </p:spPr>
        <p:txBody>
          <a:bodyPr vert="horz" lIns="0" tIns="0" rIns="0" bIns="0" rtlCol="0" anchor="t" anchorCtr="0">
            <a:norm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271780">
              <a:spcBef>
                <a:spcPts val="0"/>
              </a:spcBef>
              <a:spcAft>
                <a:spcPts val="2880"/>
              </a:spcAft>
            </a:pPr>
            <a:r>
              <a:rPr lang="en-US" sz="4300">
                <a:latin typeface="Calibri"/>
                <a:ea typeface="Yu Mincho"/>
              </a:rPr>
              <a:t>Published in 2022-2023 school year</a:t>
            </a:r>
          </a:p>
          <a:p>
            <a:pPr marL="0" indent="-271780">
              <a:spcBef>
                <a:spcPts val="0"/>
              </a:spcBef>
              <a:spcAft>
                <a:spcPts val="2880"/>
              </a:spcAft>
            </a:pPr>
            <a:r>
              <a:rPr lang="en-US" sz="4300">
                <a:latin typeface="Calibri"/>
                <a:ea typeface="Yu Mincho"/>
              </a:rPr>
              <a:t>Includes half-star ratings; whereas components receive only full-star ratings</a:t>
            </a:r>
          </a:p>
          <a:p>
            <a:pPr marL="0" indent="-271780">
              <a:spcBef>
                <a:spcPts val="0"/>
              </a:spcBef>
              <a:spcAft>
                <a:spcPts val="2880"/>
              </a:spcAft>
            </a:pPr>
            <a:r>
              <a:rPr lang="en-US" sz="4300">
                <a:latin typeface="Calibri"/>
                <a:ea typeface="Yu Mincho"/>
              </a:rPr>
              <a:t>Components are assigned points and weighted to calculate the overall ratings for schools and districts</a:t>
            </a:r>
            <a:endParaRPr lang="en-US" sz="4300">
              <a:latin typeface="Calibri"/>
              <a:ea typeface="Yu Mincho"/>
              <a:cs typeface="Arial" panose="020B0604020202020204" pitchFamily="34" charset="0"/>
            </a:endParaRPr>
          </a:p>
        </p:txBody>
      </p:sp>
    </p:spTree>
    <p:extLst>
      <p:ext uri="{BB962C8B-B14F-4D97-AF65-F5344CB8AC3E}">
        <p14:creationId xmlns:p14="http://schemas.microsoft.com/office/powerpoint/2010/main" val="322772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1F71F7A-96C3-5865-CE3F-A49EE897CED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3A499486-B816-4AE1-9BA4-9D66AAB99CCB}"/>
              </a:ext>
            </a:extLst>
          </p:cNvPr>
          <p:cNvSpPr>
            <a:spLocks noGrp="1"/>
          </p:cNvSpPr>
          <p:nvPr>
            <p:ph type="title"/>
          </p:nvPr>
        </p:nvSpPr>
        <p:spPr>
          <a:xfrm>
            <a:off x="1005840" y="218695"/>
            <a:ext cx="12618720" cy="615553"/>
          </a:xfrm>
        </p:spPr>
        <p:txBody>
          <a:bodyPr/>
          <a:lstStyle/>
          <a:p>
            <a:r>
              <a:rPr lang="en-US" sz="4000">
                <a:solidFill>
                  <a:srgbClr val="F20017"/>
                </a:solidFill>
              </a:rPr>
              <a:t>Weighting for Five Components</a:t>
            </a:r>
          </a:p>
        </p:txBody>
      </p:sp>
      <p:sp>
        <p:nvSpPr>
          <p:cNvPr id="4" name="Slide Number Placeholder 3">
            <a:extLst>
              <a:ext uri="{FF2B5EF4-FFF2-40B4-BE49-F238E27FC236}">
                <a16:creationId xmlns:a16="http://schemas.microsoft.com/office/drawing/2014/main" id="{5ACD902D-A96C-473E-B50B-72E30E287694}"/>
              </a:ext>
            </a:extLst>
          </p:cNvPr>
          <p:cNvSpPr>
            <a:spLocks noGrp="1"/>
          </p:cNvSpPr>
          <p:nvPr>
            <p:ph type="sldNum" sz="quarter" idx="12"/>
          </p:nvPr>
        </p:nvSpPr>
        <p:spPr/>
        <p:txBody>
          <a:bodyPr/>
          <a:lstStyle/>
          <a:p>
            <a:fld id="{6BA907D1-9C08-47F3-B047-6197268ACA7D}" type="slidenum">
              <a:rPr lang="en-US" smtClean="0"/>
              <a:pPr/>
              <a:t>99</a:t>
            </a:fld>
            <a:endParaRPr lang="en-US"/>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EA69C6B9-B6C5-4278-9ADD-3D3C0810FF89}"/>
                  </a:ext>
                </a:extLst>
              </p:cNvPr>
              <p:cNvGraphicFramePr/>
              <p:nvPr>
                <p:extLst>
                  <p:ext uri="{D42A27DB-BD31-4B8C-83A1-F6EECF244321}">
                    <p14:modId xmlns:p14="http://schemas.microsoft.com/office/powerpoint/2010/main" val="1155316094"/>
                  </p:ext>
                </p:extLst>
              </p:nvPr>
            </p:nvGraphicFramePr>
            <p:xfrm>
              <a:off x="305667" y="857250"/>
              <a:ext cx="14181511" cy="661980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EA69C6B9-B6C5-4278-9ADD-3D3C0810FF89}"/>
                  </a:ext>
                </a:extLst>
              </p:cNvPr>
              <p:cNvPicPr>
                <a:picLocks noGrp="1" noRot="1" noChangeAspect="1" noMove="1" noResize="1" noEditPoints="1" noAdjustHandles="1" noChangeArrowheads="1" noChangeShapeType="1"/>
              </p:cNvPicPr>
              <p:nvPr/>
            </p:nvPicPr>
            <p:blipFill>
              <a:blip r:embed="rId4"/>
              <a:stretch>
                <a:fillRect/>
              </a:stretch>
            </p:blipFill>
            <p:spPr>
              <a:xfrm>
                <a:off x="305667" y="857250"/>
                <a:ext cx="14181511" cy="6619806"/>
              </a:xfrm>
              <a:prstGeom prst="rect">
                <a:avLst/>
              </a:prstGeom>
            </p:spPr>
          </p:pic>
        </mc:Fallback>
      </mc:AlternateContent>
      <p:sp>
        <p:nvSpPr>
          <p:cNvPr id="6" name="TextBox 5">
            <a:extLst>
              <a:ext uri="{FF2B5EF4-FFF2-40B4-BE49-F238E27FC236}">
                <a16:creationId xmlns:a16="http://schemas.microsoft.com/office/drawing/2014/main" id="{EA53C159-CABD-4AA3-8D39-4F9BDB0724D6}"/>
              </a:ext>
            </a:extLst>
          </p:cNvPr>
          <p:cNvSpPr txBox="1"/>
          <p:nvPr/>
        </p:nvSpPr>
        <p:spPr>
          <a:xfrm>
            <a:off x="330067" y="3422302"/>
            <a:ext cx="3348990" cy="1384995"/>
          </a:xfrm>
          <a:prstGeom prst="rect">
            <a:avLst/>
          </a:prstGeom>
          <a:noFill/>
        </p:spPr>
        <p:txBody>
          <a:bodyPr wrap="square" rtlCol="0">
            <a:spAutoFit/>
          </a:bodyPr>
          <a:lstStyle/>
          <a:p>
            <a:pPr algn="ctr"/>
            <a:r>
              <a:rPr lang="en-US" sz="2800" b="1"/>
              <a:t>Achievement Component (28.601%) </a:t>
            </a:r>
          </a:p>
        </p:txBody>
      </p:sp>
      <p:sp>
        <p:nvSpPr>
          <p:cNvPr id="7" name="TextBox 6">
            <a:extLst>
              <a:ext uri="{FF2B5EF4-FFF2-40B4-BE49-F238E27FC236}">
                <a16:creationId xmlns:a16="http://schemas.microsoft.com/office/drawing/2014/main" id="{EBFCE6CD-E4F9-4C4B-A3AB-D7E100EB0815}"/>
              </a:ext>
            </a:extLst>
          </p:cNvPr>
          <p:cNvSpPr txBox="1"/>
          <p:nvPr/>
        </p:nvSpPr>
        <p:spPr>
          <a:xfrm>
            <a:off x="3826094" y="3412907"/>
            <a:ext cx="3348990" cy="954107"/>
          </a:xfrm>
          <a:prstGeom prst="rect">
            <a:avLst/>
          </a:prstGeom>
          <a:noFill/>
        </p:spPr>
        <p:txBody>
          <a:bodyPr wrap="square" rtlCol="0">
            <a:spAutoFit/>
          </a:bodyPr>
          <a:lstStyle/>
          <a:p>
            <a:pPr algn="ctr"/>
            <a:r>
              <a:rPr lang="en-US" sz="2800" b="1"/>
              <a:t>Progress Component (28.601%) </a:t>
            </a:r>
          </a:p>
        </p:txBody>
      </p:sp>
      <p:sp>
        <p:nvSpPr>
          <p:cNvPr id="8" name="TextBox 7">
            <a:extLst>
              <a:ext uri="{FF2B5EF4-FFF2-40B4-BE49-F238E27FC236}">
                <a16:creationId xmlns:a16="http://schemas.microsoft.com/office/drawing/2014/main" id="{AE678D60-A549-4F15-A123-6EDC492EDCDC}"/>
              </a:ext>
            </a:extLst>
          </p:cNvPr>
          <p:cNvSpPr txBox="1"/>
          <p:nvPr/>
        </p:nvSpPr>
        <p:spPr>
          <a:xfrm>
            <a:off x="8012058" y="5638439"/>
            <a:ext cx="3348990" cy="1384995"/>
          </a:xfrm>
          <a:prstGeom prst="rect">
            <a:avLst/>
          </a:prstGeom>
          <a:noFill/>
        </p:spPr>
        <p:txBody>
          <a:bodyPr wrap="square" rtlCol="0">
            <a:spAutoFit/>
          </a:bodyPr>
          <a:lstStyle/>
          <a:p>
            <a:pPr algn="ctr"/>
            <a:r>
              <a:rPr lang="en-US" sz="2800" b="1"/>
              <a:t>Early Literacy Component (14.266%) </a:t>
            </a:r>
          </a:p>
        </p:txBody>
      </p:sp>
      <p:sp>
        <p:nvSpPr>
          <p:cNvPr id="9" name="TextBox 8">
            <a:extLst>
              <a:ext uri="{FF2B5EF4-FFF2-40B4-BE49-F238E27FC236}">
                <a16:creationId xmlns:a16="http://schemas.microsoft.com/office/drawing/2014/main" id="{CB309F95-13C6-493E-A957-8C5B4A3512CC}"/>
              </a:ext>
            </a:extLst>
          </p:cNvPr>
          <p:cNvSpPr txBox="1"/>
          <p:nvPr/>
        </p:nvSpPr>
        <p:spPr>
          <a:xfrm>
            <a:off x="6748054" y="2305689"/>
            <a:ext cx="3348990" cy="1384995"/>
          </a:xfrm>
          <a:prstGeom prst="rect">
            <a:avLst/>
          </a:prstGeom>
          <a:noFill/>
        </p:spPr>
        <p:txBody>
          <a:bodyPr wrap="square" rtlCol="0">
            <a:spAutoFit/>
          </a:bodyPr>
          <a:lstStyle/>
          <a:p>
            <a:pPr algn="ctr"/>
            <a:r>
              <a:rPr lang="en-US" sz="2800" b="1"/>
              <a:t>Graduation Component (14.266%) </a:t>
            </a:r>
          </a:p>
        </p:txBody>
      </p:sp>
      <p:sp>
        <p:nvSpPr>
          <p:cNvPr id="10" name="TextBox 9">
            <a:extLst>
              <a:ext uri="{FF2B5EF4-FFF2-40B4-BE49-F238E27FC236}">
                <a16:creationId xmlns:a16="http://schemas.microsoft.com/office/drawing/2014/main" id="{9AC9FCCB-C4A6-45BA-B5CA-B0E862131260}"/>
              </a:ext>
            </a:extLst>
          </p:cNvPr>
          <p:cNvSpPr txBox="1"/>
          <p:nvPr/>
        </p:nvSpPr>
        <p:spPr>
          <a:xfrm>
            <a:off x="9156636" y="2305688"/>
            <a:ext cx="3348990" cy="1384995"/>
          </a:xfrm>
          <a:prstGeom prst="rect">
            <a:avLst/>
          </a:prstGeom>
          <a:noFill/>
        </p:spPr>
        <p:txBody>
          <a:bodyPr wrap="square" rtlCol="0">
            <a:spAutoFit/>
          </a:bodyPr>
          <a:lstStyle/>
          <a:p>
            <a:pPr algn="ctr"/>
            <a:r>
              <a:rPr lang="en-US" sz="2800" b="1"/>
              <a:t>Gap Closing Component (14.266%) </a:t>
            </a:r>
          </a:p>
        </p:txBody>
      </p:sp>
    </p:spTree>
    <p:extLst>
      <p:ext uri="{BB962C8B-B14F-4D97-AF65-F5344CB8AC3E}">
        <p14:creationId xmlns:p14="http://schemas.microsoft.com/office/powerpoint/2010/main" val="364033442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C7BA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descreen Template 1" id="{4A2DADD9-A57A-4565-B70B-EB116DBA8D1C}" vid="{040AD883-CDE0-497E-BD85-56F33ADCB5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C2D9E3328D824581A36C84C74D458F" ma:contentTypeVersion="15" ma:contentTypeDescription="Create a new document." ma:contentTypeScope="" ma:versionID="96ea62445ed217f84bcdb348f15f2dd3">
  <xsd:schema xmlns:xsd="http://www.w3.org/2001/XMLSchema" xmlns:xs="http://www.w3.org/2001/XMLSchema" xmlns:p="http://schemas.microsoft.com/office/2006/metadata/properties" xmlns:ns2="5a14d5a2-3555-46ad-a571-d95bd6d4f0d4" xmlns:ns3="c05996b0-b3ea-4dbd-ace5-d3cfa9bcec47" xmlns:ns4="06a0b0f5-ab3f-4382-8730-459fb424e421" targetNamespace="http://schemas.microsoft.com/office/2006/metadata/properties" ma:root="true" ma:fieldsID="700ce7c6cf97d429ea15af17fcb36c40" ns2:_="" ns3:_="" ns4:_="">
    <xsd:import namespace="5a14d5a2-3555-46ad-a571-d95bd6d4f0d4"/>
    <xsd:import namespace="c05996b0-b3ea-4dbd-ace5-d3cfa9bcec47"/>
    <xsd:import namespace="06a0b0f5-ab3f-4382-8730-459fb424e4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4d5a2-3555-46ad-a571-d95bd6d4f0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5996b0-b3ea-4dbd-ace5-d3cfa9bcec4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4819a31-5316-4709-999e-095b865994d4}" ma:internalName="TaxCatchAll" ma:showField="CatchAllData" ma:web="c05996b0-b3ea-4dbd-ace5-d3cfa9bcec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6a0b0f5-ab3f-4382-8730-459fb424e421" xsi:nil="true"/>
    <SharedWithUsers xmlns="c05996b0-b3ea-4dbd-ace5-d3cfa9bcec47">
      <UserInfo>
        <DisplayName/>
        <AccountId xsi:nil="true"/>
        <AccountType/>
      </UserInfo>
    </SharedWithUsers>
    <MediaLengthInSeconds xmlns="5a14d5a2-3555-46ad-a571-d95bd6d4f0d4" xsi:nil="true"/>
    <lcf76f155ced4ddcb4097134ff3c332f xmlns="5a14d5a2-3555-46ad-a571-d95bd6d4f0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07EE63-1443-4982-987B-2FE24F273F73}">
  <ds:schemaRefs>
    <ds:schemaRef ds:uri="06a0b0f5-ab3f-4382-8730-459fb424e421"/>
    <ds:schemaRef ds:uri="5a14d5a2-3555-46ad-a571-d95bd6d4f0d4"/>
    <ds:schemaRef ds:uri="c05996b0-b3ea-4dbd-ace5-d3cfa9bcec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90C8B3-D973-447D-885F-36B6C1CA918C}">
  <ds:schemaRefs>
    <ds:schemaRef ds:uri="http://schemas.microsoft.com/sharepoint/v3/contenttype/forms"/>
  </ds:schemaRefs>
</ds:datastoreItem>
</file>

<file path=customXml/itemProps3.xml><?xml version="1.0" encoding="utf-8"?>
<ds:datastoreItem xmlns:ds="http://schemas.openxmlformats.org/officeDocument/2006/customXml" ds:itemID="{B5B47231-DCB6-4740-AF68-2D7BC9EA8043}">
  <ds:schemaRefs>
    <ds:schemaRef ds:uri="http://www.w3.org/XML/1998/namespace"/>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purl.org/dc/terms/"/>
    <ds:schemaRef ds:uri="06a0b0f5-ab3f-4382-8730-459fb424e421"/>
    <ds:schemaRef ds:uri="http://schemas.microsoft.com/office/infopath/2007/PartnerControls"/>
    <ds:schemaRef ds:uri="c05996b0-b3ea-4dbd-ace5-d3cfa9bcec47"/>
    <ds:schemaRef ds:uri="5a14d5a2-3555-46ad-a571-d95bd6d4f0d4"/>
  </ds:schemaRefs>
</ds:datastoreItem>
</file>

<file path=docProps/app.xml><?xml version="1.0" encoding="utf-8"?>
<Properties xmlns="http://schemas.openxmlformats.org/officeDocument/2006/extended-properties" xmlns:vt="http://schemas.openxmlformats.org/officeDocument/2006/docPropsVTypes">
  <Template/>
  <TotalTime>7264</TotalTime>
  <Words>4082</Words>
  <Application>Microsoft Office PowerPoint</Application>
  <PresentationFormat>Custom</PresentationFormat>
  <Paragraphs>823</Paragraphs>
  <Slides>104</Slides>
  <Notes>61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Arial</vt:lpstr>
      <vt:lpstr>Arial Unicode MS</vt:lpstr>
      <vt:lpstr>Calibri</vt:lpstr>
      <vt:lpstr>Public Sans</vt:lpstr>
      <vt:lpstr>Public Sans Bold</vt:lpstr>
      <vt:lpstr>Segoe UI</vt:lpstr>
      <vt:lpstr>Wingdings</vt:lpstr>
      <vt:lpstr>Office Theme</vt:lpstr>
      <vt:lpstr>2023 Ohio’s Schools Report Cards Webinar</vt:lpstr>
      <vt:lpstr>Agenda</vt:lpstr>
      <vt:lpstr>Meet the Accountability Team</vt:lpstr>
      <vt:lpstr>Goals of this Webinar</vt:lpstr>
      <vt:lpstr>Procedures</vt:lpstr>
      <vt:lpstr>Procedures</vt:lpstr>
      <vt:lpstr>Agenda</vt:lpstr>
      <vt:lpstr>PowerPoint Presentation</vt:lpstr>
      <vt:lpstr>PowerPoint Presentation</vt:lpstr>
      <vt:lpstr>PowerPoint Presentation</vt:lpstr>
      <vt:lpstr>PowerPoint Presentation</vt:lpstr>
      <vt:lpstr>Agenda</vt:lpstr>
      <vt:lpstr>Changes to the 2022-2023 Report Cards</vt:lpstr>
      <vt:lpstr>PowerPoint Presentation</vt:lpstr>
      <vt:lpstr>PowerPoint Presentation</vt:lpstr>
      <vt:lpstr>PowerPoint Presentation</vt:lpstr>
      <vt:lpstr>Agenda</vt:lpstr>
      <vt:lpstr>2022-2023 Report Cards</vt:lpstr>
      <vt:lpstr>PowerPoint Presentation</vt:lpstr>
      <vt:lpstr>2022-2023 Report Cards</vt:lpstr>
      <vt:lpstr>Achievement Component</vt:lpstr>
      <vt:lpstr>Test Your Knowledge:  Achievement Component </vt:lpstr>
      <vt:lpstr>PowerPoint Presentation</vt:lpstr>
      <vt:lpstr>PowerPoint Presentation</vt:lpstr>
      <vt:lpstr>PowerPoint Presentation</vt:lpstr>
      <vt:lpstr>Achievement Component</vt:lpstr>
      <vt:lpstr>Performance Index</vt:lpstr>
      <vt:lpstr>Performance Index</vt:lpstr>
      <vt:lpstr>Performance Index</vt:lpstr>
      <vt:lpstr>Performance Indicators (Report Only)</vt:lpstr>
      <vt:lpstr>Performance Indicators (Report Only)</vt:lpstr>
      <vt:lpstr>Performance Indicators (Report Only)</vt:lpstr>
      <vt:lpstr>Performance Indicators (Report Only)</vt:lpstr>
      <vt:lpstr>Performance Indicators (Report Only)</vt:lpstr>
      <vt:lpstr>Performance Indicators (Report Only)</vt:lpstr>
      <vt:lpstr>Performance Indicators</vt:lpstr>
      <vt:lpstr>Performance Index &amp; Indicators</vt:lpstr>
      <vt:lpstr>Performance Index &amp; Indicators</vt:lpstr>
      <vt:lpstr>Padlet Questions: Achievement Component </vt:lpstr>
      <vt:lpstr>Overview of 2022-2023 Report Cards</vt:lpstr>
      <vt:lpstr>Progress Component</vt:lpstr>
      <vt:lpstr>Test Your Knowledge: Progress Component</vt:lpstr>
      <vt:lpstr>PowerPoint Presentation</vt:lpstr>
      <vt:lpstr>Two Steps to Assign Component Rating</vt:lpstr>
      <vt:lpstr>PowerPoint Presentation</vt:lpstr>
      <vt:lpstr>Progress Component</vt:lpstr>
      <vt:lpstr>Progress Component</vt:lpstr>
      <vt:lpstr>PowerPoint Presentation</vt:lpstr>
      <vt:lpstr>PowerPoint Presentation</vt:lpstr>
      <vt:lpstr>Progress Component</vt:lpstr>
      <vt:lpstr>Padlet Questions: Progress Component </vt:lpstr>
      <vt:lpstr>Overview of 2022-2023 Report Cards</vt:lpstr>
      <vt:lpstr>Gap Closing Component</vt:lpstr>
      <vt:lpstr>Test Your Knowledge:  Gap Closing Component</vt:lpstr>
      <vt:lpstr>PowerPoint Presentation</vt:lpstr>
      <vt:lpstr>Gap Closing Component</vt:lpstr>
      <vt:lpstr>PowerPoint Presentation</vt:lpstr>
      <vt:lpstr>Gap Closing Calculator</vt:lpstr>
      <vt:lpstr>PowerPoint Presentation</vt:lpstr>
      <vt:lpstr>PowerPoint Presentation</vt:lpstr>
      <vt:lpstr>PowerPoint Presentation</vt:lpstr>
      <vt:lpstr>PowerPoint Presentation</vt:lpstr>
      <vt:lpstr>Gap Closing Component</vt:lpstr>
      <vt:lpstr>Padlet Questions: Gap Closing Component </vt:lpstr>
      <vt:lpstr>Overview of 2022-2023 Report Cards</vt:lpstr>
      <vt:lpstr>Early Literacy Component</vt:lpstr>
      <vt:lpstr>Test Your Knowledge: Early Literacy Component</vt:lpstr>
      <vt:lpstr>Early Literacy Component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Padlet Questions: Early Literacy Component </vt:lpstr>
      <vt:lpstr>Graduation Component</vt:lpstr>
      <vt:lpstr>Overview of 2022-2023 Report Cards</vt:lpstr>
      <vt:lpstr>Test Your Knowledge:  Graduation Component</vt:lpstr>
      <vt:lpstr>Graduation Component</vt:lpstr>
      <vt:lpstr>Graduation Component</vt:lpstr>
      <vt:lpstr>Graduation Component</vt:lpstr>
      <vt:lpstr>Graduation Component</vt:lpstr>
      <vt:lpstr>Padlet Questions: Graduation Component </vt:lpstr>
      <vt:lpstr>Overview of 2022-2023 Report Cards</vt:lpstr>
      <vt:lpstr>College, Career, Workforce and Military Readiness Component Summary</vt:lpstr>
      <vt:lpstr>College, Career, Workforce and Military Readiness Component Summary</vt:lpstr>
      <vt:lpstr>College, Career, Workforce and Military Readiness Calculation</vt:lpstr>
      <vt:lpstr>College, Career, Workforce and Military Readiness Calculation</vt:lpstr>
      <vt:lpstr>Padlet Questions: CCWMR Component </vt:lpstr>
      <vt:lpstr>Overview of 2022-2023 Report Cards</vt:lpstr>
      <vt:lpstr>PowerPoint Presentation</vt:lpstr>
      <vt:lpstr>Overall Ratings</vt:lpstr>
      <vt:lpstr>Weighting for Five Components</vt:lpstr>
      <vt:lpstr>Overall Rating</vt:lpstr>
      <vt:lpstr>Padlet Questions: Overall Rating </vt:lpstr>
      <vt:lpstr>Feedback</vt:lpstr>
      <vt:lpstr>Contact</vt:lpstr>
      <vt:lpstr>@OHEducation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Eberly, Chad</dc:creator>
  <cp:lastModifiedBy>Dutton, Amy</cp:lastModifiedBy>
  <cp:revision>2</cp:revision>
  <dcterms:created xsi:type="dcterms:W3CDTF">2023-02-03T19:40:08Z</dcterms:created>
  <dcterms:modified xsi:type="dcterms:W3CDTF">2023-11-22T18:59:38Z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0x010100A0C2D9E3328D824581A36C84C74D458F</vt:lpwstr>
  </property>
  <property fmtid="{D5CDD505-2E9C-101B-9397-08002B2CF9AE}" pid="3" name="Order">
    <vt:r8>1824700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